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  <p:sldId id="282" r:id="rId31"/>
    <p:sldId id="283" r:id="rId32"/>
    <p:sldId id="284" r:id="rId33"/>
    <p:sldId id="285" r:id="rId34"/>
    <p:sldId id="286" r:id="rId35"/>
    <p:sldId id="287" r:id="rId36"/>
    <p:sldId id="288" r:id="rId37"/>
    <p:sldId id="289" r:id="rId38"/>
    <p:sldId id="290" r:id="rId39"/>
    <p:sldId id="291" r:id="rId40"/>
    <p:sldId id="292" r:id="rId41"/>
  </p:sldIdLst>
  <p:sldSz cy="5143500" cx="9144000"/>
  <p:notesSz cx="6858000" cy="9144000"/>
  <p:embeddedFontLst>
    <p:embeddedFont>
      <p:font typeface="Lora Medium"/>
      <p:regular r:id="rId42"/>
      <p:bold r:id="rId43"/>
      <p:italic r:id="rId44"/>
      <p:boldItalic r:id="rId45"/>
    </p:embeddedFont>
    <p:embeddedFont>
      <p:font typeface="Lora SemiBold"/>
      <p:regular r:id="rId46"/>
      <p:bold r:id="rId47"/>
      <p:italic r:id="rId48"/>
      <p:boldItalic r:id="rId49"/>
    </p:embeddedFont>
    <p:embeddedFont>
      <p:font typeface="Lora"/>
      <p:regular r:id="rId50"/>
      <p:bold r:id="rId51"/>
      <p:italic r:id="rId52"/>
      <p:boldItalic r:id="rId53"/>
    </p:embeddedFont>
    <p:embeddedFont>
      <p:font typeface="Open Sans Medium"/>
      <p:regular r:id="rId54"/>
      <p:bold r:id="rId55"/>
      <p:italic r:id="rId56"/>
      <p:boldItalic r:id="rId57"/>
    </p:embeddedFont>
    <p:embeddedFont>
      <p:font typeface="Open Sans"/>
      <p:regular r:id="rId58"/>
      <p:bold r:id="rId59"/>
      <p:italic r:id="rId60"/>
      <p:boldItalic r:id="rId6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6.xml"/><Relationship Id="rId42" Type="http://schemas.openxmlformats.org/officeDocument/2006/relationships/font" Target="fonts/LoraMedium-regular.fntdata"/><Relationship Id="rId41" Type="http://schemas.openxmlformats.org/officeDocument/2006/relationships/slide" Target="slides/slide37.xml"/><Relationship Id="rId44" Type="http://schemas.openxmlformats.org/officeDocument/2006/relationships/font" Target="fonts/LoraMedium-italic.fntdata"/><Relationship Id="rId43" Type="http://schemas.openxmlformats.org/officeDocument/2006/relationships/font" Target="fonts/LoraMedium-bold.fntdata"/><Relationship Id="rId46" Type="http://schemas.openxmlformats.org/officeDocument/2006/relationships/font" Target="fonts/LoraSemiBold-regular.fntdata"/><Relationship Id="rId45" Type="http://schemas.openxmlformats.org/officeDocument/2006/relationships/font" Target="fonts/LoraMedium-boldItalic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48" Type="http://schemas.openxmlformats.org/officeDocument/2006/relationships/font" Target="fonts/LoraSemiBold-italic.fntdata"/><Relationship Id="rId47" Type="http://schemas.openxmlformats.org/officeDocument/2006/relationships/font" Target="fonts/LoraSemiBold-bold.fntdata"/><Relationship Id="rId49" Type="http://schemas.openxmlformats.org/officeDocument/2006/relationships/font" Target="fonts/LoraSemiBold-bold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slide" Target="slides/slide27.xml"/><Relationship Id="rId30" Type="http://schemas.openxmlformats.org/officeDocument/2006/relationships/slide" Target="slides/slide26.xml"/><Relationship Id="rId33" Type="http://schemas.openxmlformats.org/officeDocument/2006/relationships/slide" Target="slides/slide29.xml"/><Relationship Id="rId32" Type="http://schemas.openxmlformats.org/officeDocument/2006/relationships/slide" Target="slides/slide28.xml"/><Relationship Id="rId35" Type="http://schemas.openxmlformats.org/officeDocument/2006/relationships/slide" Target="slides/slide31.xml"/><Relationship Id="rId34" Type="http://schemas.openxmlformats.org/officeDocument/2006/relationships/slide" Target="slides/slide30.xml"/><Relationship Id="rId37" Type="http://schemas.openxmlformats.org/officeDocument/2006/relationships/slide" Target="slides/slide33.xml"/><Relationship Id="rId36" Type="http://schemas.openxmlformats.org/officeDocument/2006/relationships/slide" Target="slides/slide32.xml"/><Relationship Id="rId39" Type="http://schemas.openxmlformats.org/officeDocument/2006/relationships/slide" Target="slides/slide35.xml"/><Relationship Id="rId38" Type="http://schemas.openxmlformats.org/officeDocument/2006/relationships/slide" Target="slides/slide34.xml"/><Relationship Id="rId61" Type="http://schemas.openxmlformats.org/officeDocument/2006/relationships/font" Target="fonts/OpenSans-boldItalic.fntdata"/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60" Type="http://schemas.openxmlformats.org/officeDocument/2006/relationships/font" Target="fonts/OpenSans-italic.fntdata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29" Type="http://schemas.openxmlformats.org/officeDocument/2006/relationships/slide" Target="slides/slide25.xml"/><Relationship Id="rId51" Type="http://schemas.openxmlformats.org/officeDocument/2006/relationships/font" Target="fonts/Lora-bold.fntdata"/><Relationship Id="rId50" Type="http://schemas.openxmlformats.org/officeDocument/2006/relationships/font" Target="fonts/Lora-regular.fntdata"/><Relationship Id="rId53" Type="http://schemas.openxmlformats.org/officeDocument/2006/relationships/font" Target="fonts/Lora-boldItalic.fntdata"/><Relationship Id="rId52" Type="http://schemas.openxmlformats.org/officeDocument/2006/relationships/font" Target="fonts/Lora-italic.fntdata"/><Relationship Id="rId11" Type="http://schemas.openxmlformats.org/officeDocument/2006/relationships/slide" Target="slides/slide7.xml"/><Relationship Id="rId55" Type="http://schemas.openxmlformats.org/officeDocument/2006/relationships/font" Target="fonts/OpenSansMedium-bold.fntdata"/><Relationship Id="rId10" Type="http://schemas.openxmlformats.org/officeDocument/2006/relationships/slide" Target="slides/slide6.xml"/><Relationship Id="rId54" Type="http://schemas.openxmlformats.org/officeDocument/2006/relationships/font" Target="fonts/OpenSansMedium-regular.fntdata"/><Relationship Id="rId13" Type="http://schemas.openxmlformats.org/officeDocument/2006/relationships/slide" Target="slides/slide9.xml"/><Relationship Id="rId57" Type="http://schemas.openxmlformats.org/officeDocument/2006/relationships/font" Target="fonts/OpenSansMedium-boldItalic.fntdata"/><Relationship Id="rId12" Type="http://schemas.openxmlformats.org/officeDocument/2006/relationships/slide" Target="slides/slide8.xml"/><Relationship Id="rId56" Type="http://schemas.openxmlformats.org/officeDocument/2006/relationships/font" Target="fonts/OpenSansMedium-italic.fntdata"/><Relationship Id="rId15" Type="http://schemas.openxmlformats.org/officeDocument/2006/relationships/slide" Target="slides/slide11.xml"/><Relationship Id="rId59" Type="http://schemas.openxmlformats.org/officeDocument/2006/relationships/font" Target="fonts/OpenSans-bold.fntdata"/><Relationship Id="rId14" Type="http://schemas.openxmlformats.org/officeDocument/2006/relationships/slide" Target="slides/slide10.xml"/><Relationship Id="rId58" Type="http://schemas.openxmlformats.org/officeDocument/2006/relationships/font" Target="fonts/OpenSans-regular.fntdata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111b2135c99_4_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111b2135c99_4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10de7ab8e58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10de7ab8e58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10de7ab8e58_0_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1" name="Google Shape;161;g10de7ab8e5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10de7ab8e58_0_1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10de7ab8e58_0_1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10de7ab8e58_0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10de7ab8e5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11b2135c99_26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111b2135c99_26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10de9f541ab_0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10de9f541ab_0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Google Shape;220;g10de9f541ab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1" name="Google Shape;221;g10de9f541ab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1119126a97c_4_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1119126a97c_4_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g10de9f541ab_0_3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4" name="Google Shape;244;g10de9f541ab_0_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1119126a97c_4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8" name="Google Shape;258;g1119126a97c_4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d1cd3172c0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" name="Google Shape;59;gd1cd3172c0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10de9f541ab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9" name="Google Shape;269;g10de9f541ab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1118e779468_0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1118e779468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111b2135c99_9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111b2135c99_9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5" name="Shape 3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6" name="Google Shape;306;g10de9f541ab_0_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7" name="Google Shape;307;g10de9f541ab_0_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1118e779468_6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1118e779468_6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1118e779468_6_1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2" name="Google Shape;342;g1118e779468_6_1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10dea19e7db_1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10dea19e7db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2" name="Google Shape;392;g10dea19e7db_1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3" name="Google Shape;393;g10dea19e7db_1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7" name="Shape 4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8" name="Google Shape;408;g111b2135c99_4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9" name="Google Shape;409;g111b2135c99_4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10de9f541ab_0_10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10de9f541ab_0_1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d1cd3172c0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" name="Google Shape;67;gd1cd3172c0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1" name="Shape 4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2" name="Google Shape;432;g111b2135c99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3" name="Google Shape;433;g111b2135c99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111b2135c99_2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111b2135c99_2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4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g111b2135c99_2_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6" name="Google Shape;476;g111b2135c99_2_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3" name="Shape 5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4" name="Google Shape;504;g111b2135c99_2_1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5" name="Google Shape;505;g111b2135c99_2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g10de9f541ab_0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8" name="Google Shape;518;g10de9f541ab_0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10de9f541ab_0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10de9f541ab_0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9" name="Shape 5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0" name="Google Shape;540;g1118e779468_0_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1" name="Google Shape;541;g1118e779468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5" name="Shape 5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6" name="Google Shape;556;g1115057ea13_3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7" name="Google Shape;557;g1115057ea13_3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g10de7ab8e58_0_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" name="Google Shape;85;g10de7ab8e58_0_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g10de7ab8e58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7" name="Google Shape;97;g10de7ab8e58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g111b2135c99_18_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5" name="Google Shape;105;g111b2135c99_18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111b2135c99_18_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111b2135c99_18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10de7ab8e58_0_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10de7ab8e58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111b2135c99_4_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111b2135c99_4_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jp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50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4.png"/><Relationship Id="rId4" Type="http://schemas.openxmlformats.org/officeDocument/2006/relationships/image" Target="../media/image9.jpg"/><Relationship Id="rId5" Type="http://schemas.openxmlformats.org/officeDocument/2006/relationships/hyperlink" Target="https://drexel.edu/dornsifecenter/news/news-archive/2014/September/Law-Clinic/" TargetMode="External"/><Relationship Id="rId6" Type="http://schemas.openxmlformats.org/officeDocument/2006/relationships/hyperlink" Target="https://drexel.edu/now/archive/2015/July/Dornsife_Center_Qtrly/" TargetMode="External"/><Relationship Id="rId7" Type="http://schemas.openxmlformats.org/officeDocument/2006/relationships/image" Target="../media/image8.jp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1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9.jp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7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2.jp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5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9.jp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3.jp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0.jp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9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6.jpg"/><Relationship Id="rId4" Type="http://schemas.openxmlformats.org/officeDocument/2006/relationships/image" Target="../media/image39.jpg"/><Relationship Id="rId5" Type="http://schemas.openxmlformats.org/officeDocument/2006/relationships/image" Target="../media/image24.png"/><Relationship Id="rId6" Type="http://schemas.openxmlformats.org/officeDocument/2006/relationships/image" Target="../media/image25.png"/><Relationship Id="rId7" Type="http://schemas.openxmlformats.org/officeDocument/2006/relationships/image" Target="../media/image2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46.jpg"/><Relationship Id="rId4" Type="http://schemas.openxmlformats.org/officeDocument/2006/relationships/image" Target="../media/image24.png"/><Relationship Id="rId5" Type="http://schemas.openxmlformats.org/officeDocument/2006/relationships/image" Target="../media/image25.png"/><Relationship Id="rId6" Type="http://schemas.openxmlformats.org/officeDocument/2006/relationships/image" Target="../media/image2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52.jpg"/><Relationship Id="rId4" Type="http://schemas.openxmlformats.org/officeDocument/2006/relationships/image" Target="../media/image2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4.png"/><Relationship Id="rId4" Type="http://schemas.openxmlformats.org/officeDocument/2006/relationships/image" Target="../media/image32.png"/><Relationship Id="rId5" Type="http://schemas.openxmlformats.org/officeDocument/2006/relationships/image" Target="../media/image35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43.png"/><Relationship Id="rId4" Type="http://schemas.openxmlformats.org/officeDocument/2006/relationships/image" Target="../media/image38.png"/><Relationship Id="rId5" Type="http://schemas.openxmlformats.org/officeDocument/2006/relationships/image" Target="../media/image37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7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0.jpg"/><Relationship Id="rId4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image" Target="../media/image42.png"/><Relationship Id="rId5" Type="http://schemas.openxmlformats.org/officeDocument/2006/relationships/image" Target="../media/image20.jp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0.jpg"/><Relationship Id="rId4" Type="http://schemas.openxmlformats.org/officeDocument/2006/relationships/image" Target="../media/image51.jp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4.png"/><Relationship Id="rId5" Type="http://schemas.openxmlformats.org/officeDocument/2006/relationships/image" Target="../media/image40.png"/><Relationship Id="rId6" Type="http://schemas.openxmlformats.org/officeDocument/2006/relationships/image" Target="../media/image45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55.jpg"/><Relationship Id="rId4" Type="http://schemas.openxmlformats.org/officeDocument/2006/relationships/image" Target="../media/image20.jp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53.jpg"/><Relationship Id="rId4" Type="http://schemas.openxmlformats.org/officeDocument/2006/relationships/image" Target="../media/image4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4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5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1.jpg"/><Relationship Id="rId4" Type="http://schemas.openxmlformats.org/officeDocument/2006/relationships/image" Target="../media/image1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1.jpg"/><Relationship Id="rId4" Type="http://schemas.openxmlformats.org/officeDocument/2006/relationships/image" Target="../media/image2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2.jpg"/><Relationship Id="rId4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jpg"/><Relationship Id="rId4" Type="http://schemas.openxmlformats.org/officeDocument/2006/relationships/image" Target="../media/image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4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22445" l="562" r="710" t="12758"/>
          <a:stretch/>
        </p:blipFill>
        <p:spPr>
          <a:xfrm>
            <a:off x="0" y="1707575"/>
            <a:ext cx="9144002" cy="3332551"/>
          </a:xfrm>
          <a:prstGeom prst="rect">
            <a:avLst/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-6697250" y="3053975"/>
            <a:ext cx="7908000" cy="16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Belmont</a:t>
            </a:r>
            <a:endParaRPr sz="270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East Parkside</a:t>
            </a:r>
            <a:endParaRPr sz="270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Haverford North</a:t>
            </a:r>
            <a:endParaRPr sz="270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latin typeface="Lora SemiBold"/>
                <a:ea typeface="Lora SemiBold"/>
                <a:cs typeface="Lora SemiBold"/>
                <a:sym typeface="Lora SemiBold"/>
              </a:rPr>
              <a:t>Existing Conditions | 1.28</a:t>
            </a:r>
            <a:endParaRPr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56" name="Google Shape;56;p13"/>
          <p:cNvSpPr txBox="1"/>
          <p:nvPr/>
        </p:nvSpPr>
        <p:spPr>
          <a:xfrm>
            <a:off x="618000" y="408400"/>
            <a:ext cx="7908000" cy="89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700">
                <a:solidFill>
                  <a:schemeClr val="dk1"/>
                </a:solidFill>
                <a:latin typeface="Lora SemiBold"/>
                <a:ea typeface="Lora SemiBold"/>
                <a:cs typeface="Lora SemiBold"/>
                <a:sym typeface="Lora SemiBold"/>
              </a:rPr>
              <a:t>Haverford North, </a:t>
            </a: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Belmont, </a:t>
            </a: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and </a:t>
            </a:r>
            <a:r>
              <a:rPr lang="en" sz="2700">
                <a:latin typeface="Lora SemiBold"/>
                <a:ea typeface="Lora SemiBold"/>
                <a:cs typeface="Lora SemiBold"/>
                <a:sym typeface="Lora SemiBold"/>
              </a:rPr>
              <a:t>East Parkside</a:t>
            </a:r>
            <a:endParaRPr sz="2700"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latin typeface="Lora SemiBold"/>
                <a:ea typeface="Lora SemiBold"/>
                <a:cs typeface="Lora SemiBold"/>
                <a:sym typeface="Lora SemiBold"/>
              </a:rPr>
              <a:t>Existing Conditions</a:t>
            </a:r>
            <a:endParaRPr sz="700">
              <a:latin typeface="Lora SemiBold"/>
              <a:ea typeface="Lora SemiBold"/>
              <a:cs typeface="Lora SemiBold"/>
              <a:sym typeface="Lora SemiBo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2"/>
          <p:cNvSpPr txBox="1"/>
          <p:nvPr/>
        </p:nvSpPr>
        <p:spPr>
          <a:xfrm>
            <a:off x="188850" y="150000"/>
            <a:ext cx="801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Growing More Racially Diverse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Demographics : Race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42" name="Google Shape;142;p22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43" name="Google Shape;143;p22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44" name="Google Shape;144;p22"/>
          <p:cNvSpPr txBox="1"/>
          <p:nvPr/>
        </p:nvSpPr>
        <p:spPr>
          <a:xfrm>
            <a:off x="2000650" y="4728600"/>
            <a:ext cx="3518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Dot Density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1 dot = 3 people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188850" y="2896200"/>
            <a:ext cx="5109600" cy="1908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Lora SemiBold"/>
                <a:ea typeface="Lora SemiBold"/>
                <a:cs typeface="Lora SemiBold"/>
                <a:sym typeface="Lora SemiBold"/>
              </a:rPr>
              <a:t>The population trend </a:t>
            </a:r>
            <a:r>
              <a:rPr lang="en" sz="1900">
                <a:solidFill>
                  <a:schemeClr val="dk1"/>
                </a:solidFill>
                <a:highlight>
                  <a:srgbClr val="FFFFFF"/>
                </a:highlight>
                <a:latin typeface="Lora SemiBold"/>
                <a:ea typeface="Lora SemiBold"/>
                <a:cs typeface="Lora SemiBold"/>
                <a:sym typeface="Lora SemiBold"/>
              </a:rPr>
              <a:t>reflects the overall trend in Philadelphia.</a:t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chemeClr val="dk1"/>
              </a:solidFill>
              <a:highlight>
                <a:srgbClr val="FFFFFF"/>
              </a:highlight>
              <a:latin typeface="Lora SemiBold"/>
              <a:ea typeface="Lora SemiBold"/>
              <a:cs typeface="Lora SemiBold"/>
              <a:sym typeface="Lora SemiBold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>
              <a:solidFill>
                <a:schemeClr val="dk1"/>
              </a:solidFill>
              <a:latin typeface="Lora SemiBold"/>
              <a:ea typeface="Lora SemiBold"/>
              <a:cs typeface="Lora SemiBold"/>
              <a:sym typeface="Lora SemiBold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188850" y="1192025"/>
            <a:ext cx="246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~85%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Black Population in 2019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. It was 93% in 2010.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2837575" y="1192013"/>
            <a:ext cx="2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~3x</a:t>
            </a:r>
            <a:endParaRPr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Asian population - from 52 to 152 between 2010 and 2019.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188850" y="2336350"/>
            <a:ext cx="246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+76</a:t>
            </a: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Hispanic population increased from 192 to 338.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2812950" y="2347338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~2x</a:t>
            </a:r>
            <a:endParaRPr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Population with two or more races.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150" name="Google Shape;150;p22"/>
          <p:cNvCxnSpPr/>
          <p:nvPr/>
        </p:nvCxnSpPr>
        <p:spPr>
          <a:xfrm>
            <a:off x="203600" y="4307675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51" name="Google Shape;151;p22"/>
          <p:cNvSpPr txBox="1"/>
          <p:nvPr/>
        </p:nvSpPr>
        <p:spPr>
          <a:xfrm>
            <a:off x="46745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Black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2" name="Google Shape;152;p22"/>
          <p:cNvSpPr txBox="1"/>
          <p:nvPr/>
        </p:nvSpPr>
        <p:spPr>
          <a:xfrm>
            <a:off x="46745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White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215720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Asian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4" name="Google Shape;154;p22"/>
          <p:cNvSpPr txBox="1"/>
          <p:nvPr/>
        </p:nvSpPr>
        <p:spPr>
          <a:xfrm>
            <a:off x="215720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Other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21475" y="4490800"/>
            <a:ext cx="91200" cy="91200"/>
          </a:xfrm>
          <a:prstGeom prst="ellipse">
            <a:avLst/>
          </a:prstGeom>
          <a:solidFill>
            <a:srgbClr val="EAB64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6" name="Google Shape;156;p22"/>
          <p:cNvSpPr/>
          <p:nvPr/>
        </p:nvSpPr>
        <p:spPr>
          <a:xfrm>
            <a:off x="321475" y="4813900"/>
            <a:ext cx="91200" cy="91200"/>
          </a:xfrm>
          <a:prstGeom prst="ellipse">
            <a:avLst/>
          </a:prstGeom>
          <a:solidFill>
            <a:srgbClr val="A360D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7" name="Google Shape;157;p22"/>
          <p:cNvSpPr/>
          <p:nvPr/>
        </p:nvSpPr>
        <p:spPr>
          <a:xfrm>
            <a:off x="2000650" y="4490800"/>
            <a:ext cx="91200" cy="91200"/>
          </a:xfrm>
          <a:prstGeom prst="ellipse">
            <a:avLst/>
          </a:prstGeom>
          <a:solidFill>
            <a:srgbClr val="0F3F05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8" name="Google Shape;158;p22"/>
          <p:cNvSpPr/>
          <p:nvPr/>
        </p:nvSpPr>
        <p:spPr>
          <a:xfrm>
            <a:off x="2000650" y="4813900"/>
            <a:ext cx="91200" cy="91200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p23"/>
          <p:cNvSpPr txBox="1"/>
          <p:nvPr/>
        </p:nvSpPr>
        <p:spPr>
          <a:xfrm>
            <a:off x="188850" y="155400"/>
            <a:ext cx="801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Neighborhood of Single Mothers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Demographics : Household &amp; Education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64" name="Google Shape;164;p23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5" name="Google Shape;165;p23"/>
          <p:cNvSpPr txBox="1"/>
          <p:nvPr/>
        </p:nvSpPr>
        <p:spPr>
          <a:xfrm>
            <a:off x="188850" y="1281625"/>
            <a:ext cx="5436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66" name="Google Shape;166;p23"/>
          <p:cNvPicPr preferRelativeResize="0"/>
          <p:nvPr/>
        </p:nvPicPr>
        <p:blipFill rotWithShape="1">
          <a:blip r:embed="rId3">
            <a:alphaModFix/>
          </a:blip>
          <a:srcRect b="35306" l="10794" r="8948" t="26863"/>
          <a:stretch/>
        </p:blipFill>
        <p:spPr>
          <a:xfrm>
            <a:off x="4696831" y="1373250"/>
            <a:ext cx="4314902" cy="2631352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23"/>
          <p:cNvSpPr/>
          <p:nvPr/>
        </p:nvSpPr>
        <p:spPr>
          <a:xfrm>
            <a:off x="3374450" y="1850525"/>
            <a:ext cx="1164300" cy="1152600"/>
          </a:xfrm>
          <a:prstGeom prst="ellipse">
            <a:avLst/>
          </a:prstGeom>
          <a:solidFill>
            <a:srgbClr val="ECC9E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37%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Philadelphia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68" name="Google Shape;168;p23"/>
          <p:cNvSpPr/>
          <p:nvPr/>
        </p:nvSpPr>
        <p:spPr>
          <a:xfrm>
            <a:off x="1798150" y="1192025"/>
            <a:ext cx="1811100" cy="1811100"/>
          </a:xfrm>
          <a:prstGeom prst="ellipse">
            <a:avLst/>
          </a:prstGeom>
          <a:solidFill>
            <a:srgbClr val="FFE599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p23"/>
          <p:cNvSpPr txBox="1"/>
          <p:nvPr/>
        </p:nvSpPr>
        <p:spPr>
          <a:xfrm>
            <a:off x="1717750" y="1306475"/>
            <a:ext cx="1971900" cy="1323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66%</a:t>
            </a:r>
            <a:endParaRPr b="1" sz="3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Single-mother 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Households 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(Among family households)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170" name="Google Shape;170;p23"/>
          <p:cNvSpPr/>
          <p:nvPr/>
        </p:nvSpPr>
        <p:spPr>
          <a:xfrm>
            <a:off x="4499530" y="4058783"/>
            <a:ext cx="846600" cy="845700"/>
          </a:xfrm>
          <a:prstGeom prst="ellipse">
            <a:avLst/>
          </a:prstGeom>
          <a:solidFill>
            <a:srgbClr val="ECC9E0"/>
          </a:solidFill>
          <a:ln cap="flat" cmpd="sng" w="2857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</p:txBody>
      </p:sp>
      <p:grpSp>
        <p:nvGrpSpPr>
          <p:cNvPr id="171" name="Google Shape;171;p23"/>
          <p:cNvGrpSpPr/>
          <p:nvPr/>
        </p:nvGrpSpPr>
        <p:grpSpPr>
          <a:xfrm>
            <a:off x="3220978" y="3284248"/>
            <a:ext cx="2162692" cy="1469121"/>
            <a:chOff x="3564507" y="830425"/>
            <a:chExt cx="2693936" cy="1829996"/>
          </a:xfrm>
        </p:grpSpPr>
        <p:sp>
          <p:nvSpPr>
            <p:cNvPr id="172" name="Google Shape;172;p23"/>
            <p:cNvSpPr txBox="1"/>
            <p:nvPr/>
          </p:nvSpPr>
          <p:spPr>
            <a:xfrm>
              <a:off x="5110343" y="1950921"/>
              <a:ext cx="1148100" cy="709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9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+6%</a:t>
              </a:r>
              <a:endParaRPr b="1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6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In philadelphia</a:t>
              </a:r>
              <a:endParaRPr b="1" sz="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  <p:grpSp>
          <p:nvGrpSpPr>
            <p:cNvPr id="173" name="Google Shape;173;p23"/>
            <p:cNvGrpSpPr/>
            <p:nvPr/>
          </p:nvGrpSpPr>
          <p:grpSpPr>
            <a:xfrm>
              <a:off x="3564507" y="830425"/>
              <a:ext cx="1893900" cy="1811100"/>
              <a:chOff x="3564507" y="830425"/>
              <a:chExt cx="1893900" cy="1811100"/>
            </a:xfrm>
          </p:grpSpPr>
          <p:sp>
            <p:nvSpPr>
              <p:cNvPr id="174" name="Google Shape;174;p23"/>
              <p:cNvSpPr/>
              <p:nvPr/>
            </p:nvSpPr>
            <p:spPr>
              <a:xfrm>
                <a:off x="3582225" y="830425"/>
                <a:ext cx="1811100" cy="1811100"/>
              </a:xfrm>
              <a:prstGeom prst="ellipse">
                <a:avLst/>
              </a:prstGeom>
              <a:solidFill>
                <a:srgbClr val="D9EAF7"/>
              </a:solidFill>
              <a:ln cap="flat" cmpd="sng" w="28575">
                <a:solidFill>
                  <a:schemeClr val="lt1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sz="1000"/>
              </a:p>
            </p:txBody>
          </p:sp>
          <p:sp>
            <p:nvSpPr>
              <p:cNvPr id="175" name="Google Shape;175;p23"/>
              <p:cNvSpPr txBox="1"/>
              <p:nvPr/>
            </p:nvSpPr>
            <p:spPr>
              <a:xfrm>
                <a:off x="3564507" y="1056044"/>
                <a:ext cx="1893900" cy="14043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sp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32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-13</a:t>
                </a:r>
                <a:r>
                  <a:rPr b="1" lang="en" sz="32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% </a:t>
                </a:r>
                <a:endParaRPr b="1" sz="32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b="1" lang="en" sz="8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P</a:t>
                </a:r>
                <a:r>
                  <a:rPr b="1" lang="en" sz="900">
                    <a:solidFill>
                      <a:schemeClr val="dk1"/>
                    </a:solidFill>
                    <a:latin typeface="Lora"/>
                    <a:ea typeface="Lora"/>
                    <a:cs typeface="Lora"/>
                    <a:sym typeface="Lora"/>
                  </a:rPr>
                  <a:t>opulation with bachelor or higher degrees</a:t>
                </a:r>
                <a:endParaRPr b="1" sz="9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 b="1" sz="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endParaRPr>
              </a:p>
            </p:txBody>
          </p:sp>
        </p:grpSp>
      </p:grpSp>
      <p:sp>
        <p:nvSpPr>
          <p:cNvPr id="176" name="Google Shape;176;p23"/>
          <p:cNvSpPr txBox="1"/>
          <p:nvPr/>
        </p:nvSpPr>
        <p:spPr>
          <a:xfrm>
            <a:off x="309500" y="1225200"/>
            <a:ext cx="2513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p23"/>
          <p:cNvSpPr txBox="1"/>
          <p:nvPr/>
        </p:nvSpPr>
        <p:spPr>
          <a:xfrm>
            <a:off x="188850" y="1192025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~3100 </a:t>
            </a:r>
            <a:endParaRPr b="1" sz="3000">
              <a:solidFill>
                <a:srgbClr val="428F8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Households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8" name="Google Shape;178;p23"/>
          <p:cNvSpPr txBox="1"/>
          <p:nvPr/>
        </p:nvSpPr>
        <p:spPr>
          <a:xfrm>
            <a:off x="188850" y="2030225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~54% </a:t>
            </a:r>
            <a:endParaRPr b="1" sz="3000">
              <a:solidFill>
                <a:srgbClr val="428F8F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Family Household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79" name="Google Shape;179;p23"/>
          <p:cNvSpPr txBox="1"/>
          <p:nvPr/>
        </p:nvSpPr>
        <p:spPr>
          <a:xfrm>
            <a:off x="283725" y="3208125"/>
            <a:ext cx="2705700" cy="178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The number of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households remained constant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from 2010 to 2019.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Improved 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education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attainment, but the study area is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losing people with higher </a:t>
            </a:r>
            <a:r>
              <a:rPr b="1" lang="en" sz="1300">
                <a:latin typeface="Open Sans"/>
                <a:ea typeface="Open Sans"/>
                <a:cs typeface="Open Sans"/>
                <a:sym typeface="Open Sans"/>
              </a:rPr>
              <a:t>education</a:t>
            </a:r>
            <a:r>
              <a:rPr lang="en" sz="1300">
                <a:latin typeface="Open Sans"/>
                <a:ea typeface="Open Sans"/>
                <a:cs typeface="Open Sans"/>
                <a:sym typeface="Open Sans"/>
              </a:rPr>
              <a:t> attainment. </a:t>
            </a:r>
            <a:endParaRPr sz="13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4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24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6" name="Google Shape;186;p24"/>
          <p:cNvSpPr txBox="1"/>
          <p:nvPr/>
        </p:nvSpPr>
        <p:spPr>
          <a:xfrm>
            <a:off x="667475" y="1080125"/>
            <a:ext cx="777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Development Pressures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87" name="Google Shape;187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297300" y="2346725"/>
            <a:ext cx="9515126" cy="3180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p25"/>
          <p:cNvSpPr txBox="1"/>
          <p:nvPr/>
        </p:nvSpPr>
        <p:spPr>
          <a:xfrm>
            <a:off x="188850" y="150000"/>
            <a:ext cx="801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Penn &amp; Drexel Effect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Development Pressures: Anchor Institutions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193" name="Google Shape;193;p25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94" name="Google Shape;194;p25"/>
          <p:cNvSpPr txBox="1"/>
          <p:nvPr/>
        </p:nvSpPr>
        <p:spPr>
          <a:xfrm>
            <a:off x="108325" y="1129225"/>
            <a:ext cx="5166000" cy="122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1115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Drexel’s President John Fry driving community development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Dornsife Center opened in 2014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Focus area potentially poised to follow development trends experienced in Mantua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195" name="Google Shape;195;p25"/>
          <p:cNvPicPr preferRelativeResize="0"/>
          <p:nvPr/>
        </p:nvPicPr>
        <p:blipFill rotWithShape="1">
          <a:blip r:embed="rId3">
            <a:alphaModFix/>
          </a:blip>
          <a:srcRect b="6499" l="18632" r="18443" t="6141"/>
          <a:stretch/>
        </p:blipFill>
        <p:spPr>
          <a:xfrm>
            <a:off x="1352819" y="2398928"/>
            <a:ext cx="2824182" cy="2536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6" name="Google Shape;196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5053" y="300747"/>
            <a:ext cx="3160474" cy="209382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25"/>
          <p:cNvSpPr txBox="1"/>
          <p:nvPr/>
        </p:nvSpPr>
        <p:spPr>
          <a:xfrm>
            <a:off x="5517228" y="4605600"/>
            <a:ext cx="33561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>
                <a:latin typeface="Lora"/>
                <a:ea typeface="Lora"/>
                <a:cs typeface="Lora"/>
                <a:sym typeface="Lora"/>
              </a:rPr>
              <a:t>Sources: </a:t>
            </a:r>
            <a:r>
              <a:rPr lang="en" sz="6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5"/>
              </a:rPr>
              <a:t>https://drexel.edu/dornsifecenter/news/news-archive/2014/September/Law-Clinic/</a:t>
            </a:r>
            <a:r>
              <a:rPr lang="en" sz="600">
                <a:latin typeface="Lora"/>
                <a:ea typeface="Lora"/>
                <a:cs typeface="Lora"/>
                <a:sym typeface="Lora"/>
              </a:rPr>
              <a:t>;</a:t>
            </a:r>
            <a:endParaRPr sz="6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600" u="sng">
                <a:solidFill>
                  <a:schemeClr val="hlink"/>
                </a:solidFill>
                <a:latin typeface="Lora"/>
                <a:ea typeface="Lora"/>
                <a:cs typeface="Lora"/>
                <a:sym typeface="Lora"/>
                <a:hlinkClick r:id="rId6"/>
              </a:rPr>
              <a:t>https://drexel.edu/now/archive/2015/July/Dornsife_Center_Qtrly/</a:t>
            </a:r>
            <a:r>
              <a:rPr b="1" lang="en" sz="600">
                <a:latin typeface="Lora"/>
                <a:ea typeface="Lora"/>
                <a:cs typeface="Lora"/>
                <a:sym typeface="Lora"/>
              </a:rPr>
              <a:t> </a:t>
            </a:r>
            <a:r>
              <a:rPr lang="en" sz="600">
                <a:latin typeface="Lora"/>
                <a:ea typeface="Lora"/>
                <a:cs typeface="Lora"/>
                <a:sym typeface="Lora"/>
              </a:rPr>
              <a:t> </a:t>
            </a:r>
            <a:endParaRPr sz="6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98" name="Google Shape;198;p2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615053" y="2517073"/>
            <a:ext cx="3160476" cy="20938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26"/>
          <p:cNvSpPr txBox="1"/>
          <p:nvPr/>
        </p:nvSpPr>
        <p:spPr>
          <a:xfrm>
            <a:off x="188850" y="150000"/>
            <a:ext cx="801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Penn &amp; Drexel Effect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Mixed Income Neighborhood Overlay District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04" name="Google Shape;204;p26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5" name="Google Shape;205;p26"/>
          <p:cNvSpPr txBox="1"/>
          <p:nvPr/>
        </p:nvSpPr>
        <p:spPr>
          <a:xfrm>
            <a:off x="188850" y="1281625"/>
            <a:ext cx="49848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06" name="Google Shape;206;p26"/>
          <p:cNvSpPr txBox="1"/>
          <p:nvPr/>
        </p:nvSpPr>
        <p:spPr>
          <a:xfrm>
            <a:off x="112650" y="1129225"/>
            <a:ext cx="4269000" cy="923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rgbClr val="333333"/>
                </a:solidFill>
                <a:highlight>
                  <a:schemeClr val="lt1"/>
                </a:highlight>
                <a:latin typeface="Open Sans"/>
                <a:ea typeface="Open Sans"/>
                <a:cs typeface="Open Sans"/>
                <a:sym typeface="Open Sans"/>
              </a:rPr>
              <a:t>Passed by City Council In December 2021</a:t>
            </a:r>
            <a:endParaRPr sz="1200">
              <a:solidFill>
                <a:srgbClr val="333333"/>
              </a:solidFill>
              <a:highlight>
                <a:schemeClr val="lt1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200"/>
              <a:buFont typeface="Open Sans"/>
              <a:buChar char="●"/>
            </a:pPr>
            <a:r>
              <a:rPr b="1"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M</a:t>
            </a:r>
            <a:r>
              <a:rPr b="1"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andates inclusionary zoning minimums</a:t>
            </a:r>
            <a:r>
              <a:rPr lang="en" sz="1200">
                <a:solidFill>
                  <a:srgbClr val="333333"/>
                </a:solidFill>
                <a:latin typeface="Open Sans"/>
                <a:ea typeface="Open Sans"/>
                <a:cs typeface="Open Sans"/>
                <a:sym typeface="Open Sans"/>
              </a:rPr>
              <a:t> for new residential developments</a:t>
            </a:r>
            <a:endParaRPr sz="1200">
              <a:solidFill>
                <a:srgbClr val="333333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207" name="Google Shape;207;p26"/>
          <p:cNvPicPr preferRelativeResize="0"/>
          <p:nvPr/>
        </p:nvPicPr>
        <p:blipFill rotWithShape="1">
          <a:blip r:embed="rId3">
            <a:alphaModFix/>
          </a:blip>
          <a:srcRect b="1394" l="26675" r="11774" t="33112"/>
          <a:stretch/>
        </p:blipFill>
        <p:spPr>
          <a:xfrm>
            <a:off x="646050" y="2297700"/>
            <a:ext cx="3442651" cy="2542475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6"/>
          <p:cNvSpPr txBox="1"/>
          <p:nvPr/>
        </p:nvSpPr>
        <p:spPr>
          <a:xfrm>
            <a:off x="569853" y="4840175"/>
            <a:ext cx="35265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latin typeface="Lora"/>
                <a:ea typeface="Lora"/>
                <a:cs typeface="Lora"/>
                <a:sym typeface="Lora"/>
              </a:rPr>
              <a:t>Source: </a:t>
            </a:r>
            <a:r>
              <a:rPr lang="en" sz="1000">
                <a:latin typeface="Lora"/>
                <a:ea typeface="Lora"/>
                <a:cs typeface="Lora"/>
                <a:sym typeface="Lora"/>
              </a:rPr>
              <a:t>City of Philadelphia Bill No. 210633-A02</a:t>
            </a:r>
            <a:endParaRPr sz="1000"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09" name="Google Shape;209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74300" y="135482"/>
            <a:ext cx="3442652" cy="4872545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26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Home value vs rent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27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6" name="Google Shape;216;p27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27"/>
          <p:cNvSpPr txBox="1"/>
          <p:nvPr/>
        </p:nvSpPr>
        <p:spPr>
          <a:xfrm>
            <a:off x="667475" y="1080125"/>
            <a:ext cx="777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Economic Analysis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18" name="Google Shape;218;p27"/>
          <p:cNvPicPr preferRelativeResize="0"/>
          <p:nvPr/>
        </p:nvPicPr>
        <p:blipFill rotWithShape="1">
          <a:blip r:embed="rId3">
            <a:alphaModFix/>
          </a:blip>
          <a:srcRect b="0" l="0" r="0" t="6976"/>
          <a:stretch/>
        </p:blipFill>
        <p:spPr>
          <a:xfrm>
            <a:off x="-308350" y="2571750"/>
            <a:ext cx="9930924" cy="25717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28"/>
          <p:cNvSpPr/>
          <p:nvPr/>
        </p:nvSpPr>
        <p:spPr>
          <a:xfrm>
            <a:off x="3229451" y="2828141"/>
            <a:ext cx="1612800" cy="1603800"/>
          </a:xfrm>
          <a:prstGeom prst="ellipse">
            <a:avLst/>
          </a:prstGeom>
          <a:solidFill>
            <a:srgbClr val="ECC9E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42%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Population below poverty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24" name="Google Shape;224;p28"/>
          <p:cNvSpPr txBox="1"/>
          <p:nvPr/>
        </p:nvSpPr>
        <p:spPr>
          <a:xfrm>
            <a:off x="203650" y="155400"/>
            <a:ext cx="833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Low Income and High Poverty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: Income and Poverty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25" name="Google Shape;225;p28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26" name="Google Shape;226;p28"/>
          <p:cNvSpPr/>
          <p:nvPr/>
        </p:nvSpPr>
        <p:spPr>
          <a:xfrm>
            <a:off x="749600" y="2828150"/>
            <a:ext cx="1068300" cy="10623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$45,927 </a:t>
            </a:r>
            <a:endParaRPr b="1"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 Philly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(2019)</a:t>
            </a:r>
            <a:endParaRPr b="1" sz="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27" name="Google Shape;227;p28"/>
          <p:cNvGrpSpPr/>
          <p:nvPr/>
        </p:nvGrpSpPr>
        <p:grpSpPr>
          <a:xfrm>
            <a:off x="1405956" y="1607399"/>
            <a:ext cx="2323095" cy="2082765"/>
            <a:chOff x="-2461469" y="2195500"/>
            <a:chExt cx="1971900" cy="1811100"/>
          </a:xfrm>
        </p:grpSpPr>
        <p:sp>
          <p:nvSpPr>
            <p:cNvPr id="228" name="Google Shape;228;p28"/>
            <p:cNvSpPr/>
            <p:nvPr/>
          </p:nvSpPr>
          <p:spPr>
            <a:xfrm>
              <a:off x="-2384025" y="2195500"/>
              <a:ext cx="1811100" cy="1811100"/>
            </a:xfrm>
            <a:prstGeom prst="ellipse">
              <a:avLst/>
            </a:prstGeom>
            <a:solidFill>
              <a:srgbClr val="FFE59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29" name="Google Shape;229;p28"/>
            <p:cNvSpPr txBox="1"/>
            <p:nvPr/>
          </p:nvSpPr>
          <p:spPr>
            <a:xfrm>
              <a:off x="-2461469" y="2508404"/>
              <a:ext cx="1971900" cy="1124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$18,172</a:t>
              </a:r>
              <a:endParaRPr b="1" sz="3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Median Household Income </a:t>
              </a:r>
              <a:endParaRPr b="1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9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(2019)</a:t>
              </a:r>
              <a:endParaRPr b="1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pic>
        <p:nvPicPr>
          <p:cNvPr id="230" name="Google Shape;230;p28"/>
          <p:cNvPicPr preferRelativeResize="0"/>
          <p:nvPr/>
        </p:nvPicPr>
        <p:blipFill rotWithShape="1">
          <a:blip r:embed="rId3">
            <a:alphaModFix/>
          </a:blip>
          <a:srcRect b="48938" l="11493" r="9405" t="10303"/>
          <a:stretch/>
        </p:blipFill>
        <p:spPr>
          <a:xfrm>
            <a:off x="5293925" y="329334"/>
            <a:ext cx="3512851" cy="2341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p28"/>
          <p:cNvPicPr preferRelativeResize="0"/>
          <p:nvPr/>
        </p:nvPicPr>
        <p:blipFill rotWithShape="1">
          <a:blip r:embed="rId3">
            <a:alphaModFix/>
          </a:blip>
          <a:srcRect b="8876" l="16407" r="13862" t="55911"/>
          <a:stretch/>
        </p:blipFill>
        <p:spPr>
          <a:xfrm>
            <a:off x="5293925" y="2766600"/>
            <a:ext cx="3391973" cy="221597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9"/>
          <p:cNvSpPr txBox="1"/>
          <p:nvPr/>
        </p:nvSpPr>
        <p:spPr>
          <a:xfrm>
            <a:off x="188850" y="150000"/>
            <a:ext cx="883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Large Share of Affordable Housing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 : Housing Affordability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37" name="Google Shape;237;p29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38" name="Google Shape;238;p29"/>
          <p:cNvPicPr preferRelativeResize="0"/>
          <p:nvPr/>
        </p:nvPicPr>
        <p:blipFill rotWithShape="1">
          <a:blip r:embed="rId3">
            <a:alphaModFix/>
          </a:blip>
          <a:srcRect b="0" l="3051" r="3051" t="0"/>
          <a:stretch/>
        </p:blipFill>
        <p:spPr>
          <a:xfrm>
            <a:off x="3418500" y="1134200"/>
            <a:ext cx="5559977" cy="3830926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9"/>
          <p:cNvSpPr/>
          <p:nvPr/>
        </p:nvSpPr>
        <p:spPr>
          <a:xfrm>
            <a:off x="1570325" y="3415688"/>
            <a:ext cx="1464900" cy="1450500"/>
          </a:xfrm>
          <a:prstGeom prst="ellipse">
            <a:avLst/>
          </a:prstGeom>
          <a:solidFill>
            <a:srgbClr val="ECC9E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0.7</a:t>
            </a: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%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 City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Housing Stock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0" name="Google Shape;240;p29"/>
          <p:cNvSpPr/>
          <p:nvPr/>
        </p:nvSpPr>
        <p:spPr>
          <a:xfrm>
            <a:off x="300050" y="2071338"/>
            <a:ext cx="1969500" cy="19359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4%</a:t>
            </a:r>
            <a:endParaRPr b="1" sz="3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Of City Public Housing</a:t>
            </a:r>
            <a:endParaRPr b="1"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41" name="Google Shape;241;p29"/>
          <p:cNvSpPr txBox="1"/>
          <p:nvPr/>
        </p:nvSpPr>
        <p:spPr>
          <a:xfrm>
            <a:off x="300038" y="1233500"/>
            <a:ext cx="31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$88K Median Home Value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54% lower than Philadelphia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Google Shape;246;p30"/>
          <p:cNvPicPr preferRelativeResize="0"/>
          <p:nvPr/>
        </p:nvPicPr>
        <p:blipFill rotWithShape="1">
          <a:blip r:embed="rId3">
            <a:alphaModFix/>
          </a:blip>
          <a:srcRect b="9717" l="12337" r="36849" t="52605"/>
          <a:stretch/>
        </p:blipFill>
        <p:spPr>
          <a:xfrm>
            <a:off x="5296850" y="1366568"/>
            <a:ext cx="3083949" cy="2958536"/>
          </a:xfrm>
          <a:prstGeom prst="rect">
            <a:avLst/>
          </a:prstGeom>
          <a:noFill/>
          <a:ln>
            <a:noFill/>
          </a:ln>
        </p:spPr>
      </p:pic>
      <p:sp>
        <p:nvSpPr>
          <p:cNvPr id="247" name="Google Shape;247;p30"/>
          <p:cNvSpPr txBox="1"/>
          <p:nvPr/>
        </p:nvSpPr>
        <p:spPr>
          <a:xfrm>
            <a:off x="188850" y="150000"/>
            <a:ext cx="8334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Digital Divide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 : Internet Access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48" name="Google Shape;248;p30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9" name="Google Shape;249;p30"/>
          <p:cNvSpPr txBox="1"/>
          <p:nvPr/>
        </p:nvSpPr>
        <p:spPr>
          <a:xfrm>
            <a:off x="188850" y="1267032"/>
            <a:ext cx="4863900" cy="10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“The idea of the "digital divide" refers to the </a:t>
            </a:r>
            <a:r>
              <a:rPr b="1"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growing gap between the underprivileged members of society [...] who do not have access to computers or the internet;</a:t>
            </a:r>
            <a:r>
              <a:rPr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r>
              <a:rPr b="1"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and </a:t>
            </a:r>
            <a:r>
              <a:rPr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the wealthy, middle-class, and young Americans living in urban and suburban areas </a:t>
            </a:r>
            <a:r>
              <a:rPr b="1"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who have access.</a:t>
            </a:r>
            <a:r>
              <a:rPr lang="en" sz="11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” </a:t>
            </a:r>
            <a:endParaRPr sz="1100">
              <a:solidFill>
                <a:srgbClr val="30455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304558"/>
                </a:solidFill>
                <a:latin typeface="Open Sans"/>
                <a:ea typeface="Open Sans"/>
                <a:cs typeface="Open Sans"/>
                <a:sym typeface="Open Sans"/>
              </a:rPr>
              <a:t>- Stanford University https://cs.stanford.edu/</a:t>
            </a:r>
            <a:endParaRPr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50" name="Google Shape;250;p30"/>
          <p:cNvSpPr/>
          <p:nvPr/>
        </p:nvSpPr>
        <p:spPr>
          <a:xfrm>
            <a:off x="2801769" y="3390829"/>
            <a:ext cx="1293000" cy="12801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19.15%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No Internet Access in Philly</a:t>
            </a:r>
            <a:endParaRPr b="1" sz="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251" name="Google Shape;251;p30"/>
          <p:cNvGrpSpPr/>
          <p:nvPr/>
        </p:nvGrpSpPr>
        <p:grpSpPr>
          <a:xfrm>
            <a:off x="1146832" y="2455247"/>
            <a:ext cx="2043086" cy="1889340"/>
            <a:chOff x="-2437129" y="2195500"/>
            <a:chExt cx="1971900" cy="1811100"/>
          </a:xfrm>
        </p:grpSpPr>
        <p:sp>
          <p:nvSpPr>
            <p:cNvPr id="252" name="Google Shape;252;p30"/>
            <p:cNvSpPr/>
            <p:nvPr/>
          </p:nvSpPr>
          <p:spPr>
            <a:xfrm>
              <a:off x="-2384025" y="2195500"/>
              <a:ext cx="1811100" cy="1811100"/>
            </a:xfrm>
            <a:prstGeom prst="ellipse">
              <a:avLst/>
            </a:prstGeom>
            <a:solidFill>
              <a:srgbClr val="FFE59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53" name="Google Shape;253;p30"/>
            <p:cNvSpPr txBox="1"/>
            <p:nvPr/>
          </p:nvSpPr>
          <p:spPr>
            <a:xfrm>
              <a:off x="-2437129" y="2489295"/>
              <a:ext cx="1971900" cy="1269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4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32.5</a:t>
              </a:r>
              <a:r>
                <a:rPr b="1" lang="en" sz="40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%</a:t>
              </a:r>
              <a:endParaRPr b="1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7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No Internet Access</a:t>
              </a:r>
              <a:endParaRPr b="1" sz="1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254" name="Google Shape;254;p30"/>
          <p:cNvSpPr/>
          <p:nvPr/>
        </p:nvSpPr>
        <p:spPr>
          <a:xfrm>
            <a:off x="6571991" y="4059056"/>
            <a:ext cx="85200" cy="642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30"/>
          <p:cNvSpPr/>
          <p:nvPr/>
        </p:nvSpPr>
        <p:spPr>
          <a:xfrm>
            <a:off x="6724400" y="4249853"/>
            <a:ext cx="85200" cy="25800"/>
          </a:xfrm>
          <a:prstGeom prst="rect">
            <a:avLst/>
          </a:prstGeom>
          <a:solidFill>
            <a:schemeClr val="lt1"/>
          </a:solidFill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1"/>
          <p:cNvSpPr txBox="1"/>
          <p:nvPr/>
        </p:nvSpPr>
        <p:spPr>
          <a:xfrm>
            <a:off x="188850" y="150000"/>
            <a:ext cx="883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…</a:t>
            </a: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But High Cost-Burden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 : Housing Affordability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261" name="Google Shape;261;p31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62" name="Google Shape;262;p31"/>
          <p:cNvSpPr txBox="1"/>
          <p:nvPr/>
        </p:nvSpPr>
        <p:spPr>
          <a:xfrm>
            <a:off x="300038" y="1233500"/>
            <a:ext cx="31116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62</a:t>
            </a: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% Renter households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38% Owners</a:t>
            </a:r>
            <a:endParaRPr b="1" sz="1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3" name="Google Shape;263;p31"/>
          <p:cNvSpPr/>
          <p:nvPr/>
        </p:nvSpPr>
        <p:spPr>
          <a:xfrm>
            <a:off x="1840500" y="2645000"/>
            <a:ext cx="1676700" cy="16482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69%</a:t>
            </a:r>
            <a:endParaRPr b="1" sz="3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Renters are cost burdened in East Parkside</a:t>
            </a:r>
            <a:endParaRPr b="1" sz="1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64" name="Google Shape;264;p31"/>
          <p:cNvSpPr/>
          <p:nvPr/>
        </p:nvSpPr>
        <p:spPr>
          <a:xfrm>
            <a:off x="307850" y="2275050"/>
            <a:ext cx="1811100" cy="1811100"/>
          </a:xfrm>
          <a:prstGeom prst="ellipse">
            <a:avLst/>
          </a:prstGeom>
          <a:solidFill>
            <a:srgbClr val="FFE59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5" name="Google Shape;265;p31"/>
          <p:cNvSpPr txBox="1"/>
          <p:nvPr/>
        </p:nvSpPr>
        <p:spPr>
          <a:xfrm>
            <a:off x="227450" y="2404288"/>
            <a:ext cx="1971900" cy="1385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1.2x</a:t>
            </a:r>
            <a:endParaRPr b="1" sz="3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More cost-burdened homeowners than Philly</a:t>
            </a:r>
            <a:endParaRPr b="1" sz="1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66" name="Google Shape;266;p31"/>
          <p:cNvPicPr preferRelativeResize="0"/>
          <p:nvPr/>
        </p:nvPicPr>
        <p:blipFill rotWithShape="1">
          <a:blip r:embed="rId3">
            <a:alphaModFix/>
          </a:blip>
          <a:srcRect b="0" l="8089" r="8081" t="0"/>
          <a:stretch/>
        </p:blipFill>
        <p:spPr>
          <a:xfrm>
            <a:off x="3983090" y="768000"/>
            <a:ext cx="4975910" cy="4141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" name="Google Shape;6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17425"/>
            <a:ext cx="9144003" cy="64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4"/>
          <p:cNvSpPr/>
          <p:nvPr/>
        </p:nvSpPr>
        <p:spPr>
          <a:xfrm>
            <a:off x="700075" y="372900"/>
            <a:ext cx="7644900" cy="153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3" name="Google Shape;63;p14"/>
          <p:cNvSpPr/>
          <p:nvPr/>
        </p:nvSpPr>
        <p:spPr>
          <a:xfrm>
            <a:off x="799014" y="164600"/>
            <a:ext cx="7644900" cy="16377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" name="Google Shape;64;p14"/>
          <p:cNvSpPr txBox="1"/>
          <p:nvPr/>
        </p:nvSpPr>
        <p:spPr>
          <a:xfrm>
            <a:off x="667475" y="146675"/>
            <a:ext cx="7776600" cy="3047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A neighborhood of </a:t>
            </a: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historic significance</a:t>
            </a: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that experienced </a:t>
            </a: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systemic disinvestment</a:t>
            </a: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starting in the mid 20th century. Today, the area is facing increasing development pressure due to its </a:t>
            </a:r>
            <a:r>
              <a:rPr b="1"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proximity to anchor institutions</a:t>
            </a:r>
            <a:r>
              <a:rPr lang="en" sz="2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in University City</a:t>
            </a:r>
            <a:endParaRPr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Despite these pressures, the neighborhood is home to a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civically engaged community</a:t>
            </a: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that can harness existing assets to promote future resilience, equity, and economic opportunity.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p32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p32"/>
          <p:cNvSpPr txBox="1"/>
          <p:nvPr/>
        </p:nvSpPr>
        <p:spPr>
          <a:xfrm>
            <a:off x="188850" y="150000"/>
            <a:ext cx="5210400" cy="161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Increased Inflow &amp; Outflow of Jobs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 : Employment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73" name="Google Shape;273;p32"/>
          <p:cNvSpPr txBox="1"/>
          <p:nvPr/>
        </p:nvSpPr>
        <p:spPr>
          <a:xfrm>
            <a:off x="230075" y="1602600"/>
            <a:ext cx="4400100" cy="33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many are going out?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2,823 residents, 99% of the resident labor force.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Where are these going?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9% head to Tract 369 (</a:t>
            </a: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University of Pennsylvania and Hospital) &amp; Tract 4.02 (City Hall commercial corridor).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far are the going? </a:t>
            </a:r>
            <a:endParaRPr b="1"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74% of employed residents work within less than 10 miles of their home, the majority commuting Southeast. 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many stay within?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37 residents, 1%, fill internal jobs. 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How many are coming in?</a:t>
            </a: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2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719 internal jobs are filled by external workers commuting into the neighborhoods.  </a:t>
            </a:r>
            <a:endParaRPr sz="11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274" name="Google Shape;274;p32"/>
          <p:cNvCxnSpPr/>
          <p:nvPr/>
        </p:nvCxnSpPr>
        <p:spPr>
          <a:xfrm>
            <a:off x="300050" y="1377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75" name="Google Shape;275;p32"/>
          <p:cNvSpPr/>
          <p:nvPr/>
        </p:nvSpPr>
        <p:spPr>
          <a:xfrm rot="-5808">
            <a:off x="5289308" y="2113027"/>
            <a:ext cx="1242902" cy="454802"/>
          </a:xfrm>
          <a:prstGeom prst="stripedRightArrow">
            <a:avLst>
              <a:gd fmla="val 42845" name="adj1"/>
              <a:gd fmla="val 80005" name="adj2"/>
            </a:avLst>
          </a:prstGeom>
          <a:solidFill>
            <a:srgbClr val="FFE599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2"/>
          <p:cNvSpPr txBox="1"/>
          <p:nvPr/>
        </p:nvSpPr>
        <p:spPr>
          <a:xfrm rot="2305">
            <a:off x="5331630" y="2156296"/>
            <a:ext cx="8949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719 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7" name="Google Shape;277;p32"/>
          <p:cNvSpPr/>
          <p:nvPr/>
        </p:nvSpPr>
        <p:spPr>
          <a:xfrm rot="2101492">
            <a:off x="7923846" y="4069846"/>
            <a:ext cx="1243004" cy="454920"/>
          </a:xfrm>
          <a:prstGeom prst="stripedRightArrow">
            <a:avLst>
              <a:gd fmla="val 42845" name="adj1"/>
              <a:gd fmla="val 80005" name="adj2"/>
            </a:avLst>
          </a:prstGeom>
          <a:solidFill>
            <a:srgbClr val="D9EAF7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8" name="Google Shape;278;p32"/>
          <p:cNvSpPr txBox="1"/>
          <p:nvPr/>
        </p:nvSpPr>
        <p:spPr>
          <a:xfrm rot="2111783">
            <a:off x="8005997" y="4050635"/>
            <a:ext cx="895762" cy="36946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2,823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279" name="Google Shape;279;p32"/>
          <p:cNvSpPr/>
          <p:nvPr/>
        </p:nvSpPr>
        <p:spPr>
          <a:xfrm>
            <a:off x="6920776" y="3055600"/>
            <a:ext cx="684600" cy="181200"/>
          </a:xfrm>
          <a:prstGeom prst="rect">
            <a:avLst/>
          </a:prstGeom>
          <a:solidFill>
            <a:srgbClr val="ECC9E0"/>
          </a:solidFill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2"/>
          <p:cNvSpPr txBox="1"/>
          <p:nvPr/>
        </p:nvSpPr>
        <p:spPr>
          <a:xfrm rot="49519">
            <a:off x="6815271" y="2964512"/>
            <a:ext cx="895593" cy="3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37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4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5" name="Google Shape;285;p33"/>
          <p:cNvPicPr preferRelativeResize="0"/>
          <p:nvPr/>
        </p:nvPicPr>
        <p:blipFill rotWithShape="1">
          <a:blip r:embed="rId3">
            <a:alphaModFix/>
          </a:blip>
          <a:srcRect b="50143" l="61513" r="14779" t="17676"/>
          <a:stretch/>
        </p:blipFill>
        <p:spPr>
          <a:xfrm>
            <a:off x="3719932" y="1949250"/>
            <a:ext cx="1243799" cy="21842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33"/>
          <p:cNvPicPr preferRelativeResize="0"/>
          <p:nvPr/>
        </p:nvPicPr>
        <p:blipFill rotWithShape="1">
          <a:blip r:embed="rId3">
            <a:alphaModFix/>
          </a:blip>
          <a:srcRect b="50143" l="14406" r="43458" t="17676"/>
          <a:stretch/>
        </p:blipFill>
        <p:spPr>
          <a:xfrm>
            <a:off x="1493475" y="1921112"/>
            <a:ext cx="2267624" cy="2240512"/>
          </a:xfrm>
          <a:prstGeom prst="rect">
            <a:avLst/>
          </a:prstGeom>
          <a:noFill/>
          <a:ln>
            <a:noFill/>
          </a:ln>
        </p:spPr>
      </p:pic>
      <p:sp>
        <p:nvSpPr>
          <p:cNvPr id="287" name="Google Shape;287;p33"/>
          <p:cNvSpPr txBox="1"/>
          <p:nvPr/>
        </p:nvSpPr>
        <p:spPr>
          <a:xfrm>
            <a:off x="188850" y="150000"/>
            <a:ext cx="521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Shifting Industry Sectors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Economics: External Employment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88" name="Google Shape;288;p33"/>
          <p:cNvSpPr/>
          <p:nvPr/>
        </p:nvSpPr>
        <p:spPr>
          <a:xfrm>
            <a:off x="835004" y="1375975"/>
            <a:ext cx="1243800" cy="1231500"/>
          </a:xfrm>
          <a:prstGeom prst="ellipse">
            <a:avLst/>
          </a:prstGeom>
          <a:solidFill>
            <a:srgbClr val="FFE59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External </a:t>
            </a: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Employment</a:t>
            </a:r>
            <a:endParaRPr b="1" sz="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289" name="Google Shape;289;p33"/>
          <p:cNvPicPr preferRelativeResize="0"/>
          <p:nvPr/>
        </p:nvPicPr>
        <p:blipFill rotWithShape="1">
          <a:blip r:embed="rId3">
            <a:alphaModFix/>
          </a:blip>
          <a:srcRect b="5665" l="14251" r="43609" t="62961"/>
          <a:stretch/>
        </p:blipFill>
        <p:spPr>
          <a:xfrm>
            <a:off x="5273825" y="1944378"/>
            <a:ext cx="2267620" cy="2184223"/>
          </a:xfrm>
          <a:prstGeom prst="rect">
            <a:avLst/>
          </a:prstGeom>
          <a:noFill/>
          <a:ln>
            <a:noFill/>
          </a:ln>
        </p:spPr>
      </p:pic>
      <p:sp>
        <p:nvSpPr>
          <p:cNvPr id="290" name="Google Shape;290;p33"/>
          <p:cNvSpPr/>
          <p:nvPr/>
        </p:nvSpPr>
        <p:spPr>
          <a:xfrm>
            <a:off x="554325" y="2313575"/>
            <a:ext cx="645600" cy="6393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2010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291" name="Google Shape;291;p33"/>
          <p:cNvSpPr/>
          <p:nvPr/>
        </p:nvSpPr>
        <p:spPr>
          <a:xfrm>
            <a:off x="4888325" y="2313575"/>
            <a:ext cx="645600" cy="6393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2019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292" name="Google Shape;292;p33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293" name="Google Shape;293;p33"/>
          <p:cNvPicPr preferRelativeResize="0"/>
          <p:nvPr/>
        </p:nvPicPr>
        <p:blipFill rotWithShape="1">
          <a:blip r:embed="rId3">
            <a:alphaModFix/>
          </a:blip>
          <a:srcRect b="5665" l="61982" r="14928" t="62961"/>
          <a:stretch/>
        </p:blipFill>
        <p:spPr>
          <a:xfrm>
            <a:off x="7541450" y="1971825"/>
            <a:ext cx="1211225" cy="21293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8" name="Google Shape;298;p34"/>
          <p:cNvPicPr preferRelativeResize="0"/>
          <p:nvPr/>
        </p:nvPicPr>
        <p:blipFill rotWithShape="1">
          <a:blip r:embed="rId3">
            <a:alphaModFix/>
          </a:blip>
          <a:srcRect b="54630" l="19308" r="19686" t="15173"/>
          <a:stretch/>
        </p:blipFill>
        <p:spPr>
          <a:xfrm>
            <a:off x="1423559" y="1835138"/>
            <a:ext cx="3569823" cy="2285844"/>
          </a:xfrm>
          <a:prstGeom prst="rect">
            <a:avLst/>
          </a:prstGeom>
          <a:noFill/>
          <a:ln>
            <a:noFill/>
          </a:ln>
        </p:spPr>
      </p:pic>
      <p:pic>
        <p:nvPicPr>
          <p:cNvPr id="299" name="Google Shape;299;p34"/>
          <p:cNvPicPr preferRelativeResize="0"/>
          <p:nvPr/>
        </p:nvPicPr>
        <p:blipFill rotWithShape="1">
          <a:blip r:embed="rId3">
            <a:alphaModFix/>
          </a:blip>
          <a:srcRect b="6513" l="17620" r="18000" t="58088"/>
          <a:stretch/>
        </p:blipFill>
        <p:spPr>
          <a:xfrm>
            <a:off x="5103225" y="1721875"/>
            <a:ext cx="3754476" cy="2670577"/>
          </a:xfrm>
          <a:prstGeom prst="rect">
            <a:avLst/>
          </a:prstGeom>
          <a:noFill/>
          <a:ln>
            <a:noFill/>
          </a:ln>
        </p:spPr>
      </p:pic>
      <p:sp>
        <p:nvSpPr>
          <p:cNvPr id="300" name="Google Shape;300;p34"/>
          <p:cNvSpPr txBox="1"/>
          <p:nvPr/>
        </p:nvSpPr>
        <p:spPr>
          <a:xfrm>
            <a:off x="188850" y="150000"/>
            <a:ext cx="521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Shifting Industry Sectors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Economics: Internal Employment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1" name="Google Shape;301;p34"/>
          <p:cNvSpPr/>
          <p:nvPr/>
        </p:nvSpPr>
        <p:spPr>
          <a:xfrm>
            <a:off x="835004" y="1375975"/>
            <a:ext cx="1243800" cy="1231500"/>
          </a:xfrm>
          <a:prstGeom prst="ellipse">
            <a:avLst/>
          </a:prstGeom>
          <a:solidFill>
            <a:srgbClr val="FFE599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In</a:t>
            </a: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ternal </a:t>
            </a: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Employment</a:t>
            </a:r>
            <a:endParaRPr b="1" sz="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2" name="Google Shape;302;p34"/>
          <p:cNvSpPr/>
          <p:nvPr/>
        </p:nvSpPr>
        <p:spPr>
          <a:xfrm>
            <a:off x="554325" y="2313575"/>
            <a:ext cx="645600" cy="6393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2010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303" name="Google Shape;303;p34"/>
          <p:cNvSpPr/>
          <p:nvPr/>
        </p:nvSpPr>
        <p:spPr>
          <a:xfrm>
            <a:off x="4888325" y="2313575"/>
            <a:ext cx="645600" cy="6393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2019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304" name="Google Shape;304;p34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308" name="Shape 3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9" name="Google Shape;309;p35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0" name="Google Shape;310;p35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1" name="Google Shape;311;p35"/>
          <p:cNvSpPr txBox="1"/>
          <p:nvPr/>
        </p:nvSpPr>
        <p:spPr>
          <a:xfrm>
            <a:off x="719600" y="1047050"/>
            <a:ext cx="777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Transportation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312" name="Google Shape;312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319075" y="2753900"/>
            <a:ext cx="10329799" cy="28078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7" name="Google Shape;317;p36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18" name="Google Shape;318;p36"/>
          <p:cNvSpPr txBox="1"/>
          <p:nvPr/>
        </p:nvSpPr>
        <p:spPr>
          <a:xfrm>
            <a:off x="188850" y="150000"/>
            <a:ext cx="510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Commuting Characteristics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Modes of Transportation to Work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319" name="Google Shape;319;p36"/>
          <p:cNvPicPr preferRelativeResize="0"/>
          <p:nvPr/>
        </p:nvPicPr>
        <p:blipFill rotWithShape="1">
          <a:blip r:embed="rId4">
            <a:alphaModFix/>
          </a:blip>
          <a:srcRect b="45212" l="3532" r="3271" t="33066"/>
          <a:stretch/>
        </p:blipFill>
        <p:spPr>
          <a:xfrm>
            <a:off x="128851" y="3054075"/>
            <a:ext cx="4176373" cy="1259300"/>
          </a:xfrm>
          <a:prstGeom prst="rect">
            <a:avLst/>
          </a:prstGeom>
          <a:noFill/>
          <a:ln>
            <a:noFill/>
          </a:ln>
        </p:spPr>
      </p:pic>
      <p:sp>
        <p:nvSpPr>
          <p:cNvPr id="320" name="Google Shape;320;p36"/>
          <p:cNvSpPr txBox="1"/>
          <p:nvPr/>
        </p:nvSpPr>
        <p:spPr>
          <a:xfrm>
            <a:off x="188850" y="1345913"/>
            <a:ext cx="409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21" name="Google Shape;321;p36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22" name="Google Shape;322;p36"/>
          <p:cNvCxnSpPr/>
          <p:nvPr/>
        </p:nvCxnSpPr>
        <p:spPr>
          <a:xfrm>
            <a:off x="203600" y="4307675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23" name="Google Shape;323;p36"/>
          <p:cNvSpPr txBox="1"/>
          <p:nvPr/>
        </p:nvSpPr>
        <p:spPr>
          <a:xfrm>
            <a:off x="188850" y="1192025"/>
            <a:ext cx="2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~40%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commuters over 16 use public transit.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~36% use cars, and 10% carpool to work.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4" name="Google Shape;324;p36"/>
          <p:cNvSpPr txBox="1"/>
          <p:nvPr/>
        </p:nvSpPr>
        <p:spPr>
          <a:xfrm>
            <a:off x="46745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Regional Rail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5" name="Google Shape;325;p36"/>
          <p:cNvSpPr txBox="1"/>
          <p:nvPr/>
        </p:nvSpPr>
        <p:spPr>
          <a:xfrm>
            <a:off x="46745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SEPTA Bus Routes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6" name="Google Shape;326;p36"/>
          <p:cNvSpPr txBox="1"/>
          <p:nvPr/>
        </p:nvSpPr>
        <p:spPr>
          <a:xfrm>
            <a:off x="215720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Route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7" name="Google Shape;327;p36"/>
          <p:cNvSpPr txBox="1"/>
          <p:nvPr/>
        </p:nvSpPr>
        <p:spPr>
          <a:xfrm>
            <a:off x="215720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Stops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8" name="Google Shape;328;p36"/>
          <p:cNvSpPr txBox="1"/>
          <p:nvPr/>
        </p:nvSpPr>
        <p:spPr>
          <a:xfrm>
            <a:off x="3838275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 Stops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29" name="Google Shape;329;p36"/>
          <p:cNvSpPr txBox="1"/>
          <p:nvPr/>
        </p:nvSpPr>
        <p:spPr>
          <a:xfrm>
            <a:off x="3838275" y="4697950"/>
            <a:ext cx="16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Indego Bike Stations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30" name="Google Shape;330;p36"/>
          <p:cNvCxnSpPr/>
          <p:nvPr/>
        </p:nvCxnSpPr>
        <p:spPr>
          <a:xfrm flipH="1" rot="10800000">
            <a:off x="128600" y="48589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FFAA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31" name="Google Shape;331;p36"/>
          <p:cNvCxnSpPr/>
          <p:nvPr/>
        </p:nvCxnSpPr>
        <p:spPr>
          <a:xfrm flipH="1" rot="10800000">
            <a:off x="128600" y="45358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23336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32" name="Google Shape;332;p36"/>
          <p:cNvCxnSpPr/>
          <p:nvPr/>
        </p:nvCxnSpPr>
        <p:spPr>
          <a:xfrm flipH="1" rot="10800000">
            <a:off x="1694550" y="45358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5B823C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33" name="Google Shape;333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49675" y="4727298"/>
            <a:ext cx="161025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34" name="Google Shape;334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30963" y="4437181"/>
            <a:ext cx="198425" cy="1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35" name="Google Shape;335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734625" y="4727293"/>
            <a:ext cx="230100" cy="2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36"/>
          <p:cNvSpPr txBox="1"/>
          <p:nvPr/>
        </p:nvSpPr>
        <p:spPr>
          <a:xfrm>
            <a:off x="2807550" y="1192775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~68%</a:t>
            </a:r>
            <a:r>
              <a:rPr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transit users are female.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7" name="Google Shape;337;p36"/>
          <p:cNvSpPr txBox="1"/>
          <p:nvPr/>
        </p:nvSpPr>
        <p:spPr>
          <a:xfrm>
            <a:off x="188850" y="2177475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121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SEPTA Bus Stops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8" name="Google Shape;338;p36"/>
          <p:cNvSpPr txBox="1"/>
          <p:nvPr/>
        </p:nvSpPr>
        <p:spPr>
          <a:xfrm>
            <a:off x="2033250" y="2177463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23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stops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39" name="Google Shape;339;p36"/>
          <p:cNvSpPr txBox="1"/>
          <p:nvPr/>
        </p:nvSpPr>
        <p:spPr>
          <a:xfrm>
            <a:off x="3629400" y="2177463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2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Indego bike stations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4" name="Google Shape;344;p37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7"/>
          <p:cNvSpPr txBox="1"/>
          <p:nvPr/>
        </p:nvSpPr>
        <p:spPr>
          <a:xfrm>
            <a:off x="188850" y="150000"/>
            <a:ext cx="510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Commuting Characteristics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Transit Characteristics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346" name="Google Shape;346;p37"/>
          <p:cNvSpPr txBox="1"/>
          <p:nvPr/>
        </p:nvSpPr>
        <p:spPr>
          <a:xfrm>
            <a:off x="188850" y="1345913"/>
            <a:ext cx="40944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47" name="Google Shape;347;p37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48" name="Google Shape;348;p37"/>
          <p:cNvCxnSpPr/>
          <p:nvPr/>
        </p:nvCxnSpPr>
        <p:spPr>
          <a:xfrm>
            <a:off x="203600" y="4307675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49" name="Google Shape;349;p37"/>
          <p:cNvSpPr txBox="1"/>
          <p:nvPr/>
        </p:nvSpPr>
        <p:spPr>
          <a:xfrm>
            <a:off x="188850" y="1192025"/>
            <a:ext cx="2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~40%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commuters over 16 use public transit.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~36% use cars, and 10% carpool to work.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0" name="Google Shape;350;p37"/>
          <p:cNvSpPr txBox="1"/>
          <p:nvPr/>
        </p:nvSpPr>
        <p:spPr>
          <a:xfrm>
            <a:off x="46745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Regional Rail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1" name="Google Shape;351;p37"/>
          <p:cNvSpPr txBox="1"/>
          <p:nvPr/>
        </p:nvSpPr>
        <p:spPr>
          <a:xfrm>
            <a:off x="46745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SEPTA Bus Routes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2" name="Google Shape;352;p37"/>
          <p:cNvSpPr txBox="1"/>
          <p:nvPr/>
        </p:nvSpPr>
        <p:spPr>
          <a:xfrm>
            <a:off x="2157200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Route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3" name="Google Shape;353;p37"/>
          <p:cNvSpPr txBox="1"/>
          <p:nvPr/>
        </p:nvSpPr>
        <p:spPr>
          <a:xfrm>
            <a:off x="215720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Stops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4" name="Google Shape;354;p37"/>
          <p:cNvSpPr txBox="1"/>
          <p:nvPr/>
        </p:nvSpPr>
        <p:spPr>
          <a:xfrm>
            <a:off x="3838275" y="43748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 Stops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55" name="Google Shape;355;p37"/>
          <p:cNvSpPr txBox="1"/>
          <p:nvPr/>
        </p:nvSpPr>
        <p:spPr>
          <a:xfrm>
            <a:off x="3838275" y="4697950"/>
            <a:ext cx="16812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Indego Bike Stations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56" name="Google Shape;356;p37"/>
          <p:cNvCxnSpPr/>
          <p:nvPr/>
        </p:nvCxnSpPr>
        <p:spPr>
          <a:xfrm flipH="1" rot="10800000">
            <a:off x="128600" y="48589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FFAA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357" name="Google Shape;357;p37"/>
          <p:cNvCxnSpPr/>
          <p:nvPr/>
        </p:nvCxnSpPr>
        <p:spPr>
          <a:xfrm flipH="1" rot="10800000">
            <a:off x="128600" y="45358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233360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358" name="Google Shape;358;p37"/>
          <p:cNvCxnSpPr/>
          <p:nvPr/>
        </p:nvCxnSpPr>
        <p:spPr>
          <a:xfrm flipH="1" rot="10800000">
            <a:off x="1694550" y="45358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5B823C"/>
            </a:solidFill>
            <a:prstDash val="dash"/>
            <a:round/>
            <a:headEnd len="med" w="med" type="none"/>
            <a:tailEnd len="med" w="med" type="none"/>
          </a:ln>
        </p:spPr>
      </p:cxnSp>
      <p:pic>
        <p:nvPicPr>
          <p:cNvPr id="359" name="Google Shape;359;p3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49675" y="4727298"/>
            <a:ext cx="161025" cy="264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60" name="Google Shape;360;p3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430963" y="4437181"/>
            <a:ext cx="198425" cy="198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61" name="Google Shape;361;p3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734625" y="4727293"/>
            <a:ext cx="230100" cy="234075"/>
          </a:xfrm>
          <a:prstGeom prst="rect">
            <a:avLst/>
          </a:prstGeom>
          <a:noFill/>
          <a:ln>
            <a:noFill/>
          </a:ln>
        </p:spPr>
      </p:pic>
      <p:sp>
        <p:nvSpPr>
          <p:cNvPr id="362" name="Google Shape;362;p37"/>
          <p:cNvSpPr txBox="1"/>
          <p:nvPr/>
        </p:nvSpPr>
        <p:spPr>
          <a:xfrm>
            <a:off x="2807550" y="1192775"/>
            <a:ext cx="26187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~68%</a:t>
            </a:r>
            <a:r>
              <a:rPr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transit users are female. 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3" name="Google Shape;363;p37"/>
          <p:cNvSpPr txBox="1"/>
          <p:nvPr/>
        </p:nvSpPr>
        <p:spPr>
          <a:xfrm>
            <a:off x="3610700" y="2177475"/>
            <a:ext cx="26187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80%</a:t>
            </a:r>
            <a:endParaRPr b="1" sz="1000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SEPTA Bus + trolley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 Time Performance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4" name="Google Shape;364;p37"/>
          <p:cNvSpPr txBox="1"/>
          <p:nvPr/>
        </p:nvSpPr>
        <p:spPr>
          <a:xfrm>
            <a:off x="300050" y="2272775"/>
            <a:ext cx="261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40, 38, 64</a:t>
            </a:r>
            <a:endParaRPr b="1" sz="2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Common SEPTA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Bus routes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5" name="Google Shape;365;p37"/>
          <p:cNvSpPr txBox="1"/>
          <p:nvPr/>
        </p:nvSpPr>
        <p:spPr>
          <a:xfrm>
            <a:off x="2086825" y="2272775"/>
            <a:ext cx="26187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10, 15</a:t>
            </a:r>
            <a:endParaRPr b="1" sz="2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Common SEPTA 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Trolley routes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66" name="Google Shape;366;p37"/>
          <p:cNvSpPr txBox="1"/>
          <p:nvPr/>
        </p:nvSpPr>
        <p:spPr>
          <a:xfrm>
            <a:off x="188850" y="3228725"/>
            <a:ext cx="4890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The public transit ridership in Philadelphia (2019, ACS 5-year) is only 25%, which shows that there is a higher reliance on transit in the study area than the city. Looking at the previous slide, we can see that the access to transit is sufficient. However,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does an 80% on-time performance of SEPTA indicate the study area is well-served by it?</a:t>
            </a:r>
            <a:endParaRPr b="1" sz="12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38"/>
          <p:cNvSpPr txBox="1"/>
          <p:nvPr/>
        </p:nvSpPr>
        <p:spPr>
          <a:xfrm>
            <a:off x="188850" y="150000"/>
            <a:ext cx="394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How Safe is the Area?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Crash and Crime Data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372" name="Google Shape;372;p38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73" name="Google Shape;373;p38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74" name="Google Shape;374;p38"/>
          <p:cNvCxnSpPr/>
          <p:nvPr/>
        </p:nvCxnSpPr>
        <p:spPr>
          <a:xfrm>
            <a:off x="203600" y="4307675"/>
            <a:ext cx="2882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75" name="Google Shape;375;p38"/>
          <p:cNvSpPr txBox="1"/>
          <p:nvPr/>
        </p:nvSpPr>
        <p:spPr>
          <a:xfrm>
            <a:off x="467450" y="4374850"/>
            <a:ext cx="11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High Injury Network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6" name="Google Shape;376;p38"/>
          <p:cNvSpPr txBox="1"/>
          <p:nvPr/>
        </p:nvSpPr>
        <p:spPr>
          <a:xfrm>
            <a:off x="467450" y="4697950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Crash (2013-17)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7" name="Google Shape;377;p38"/>
          <p:cNvSpPr txBox="1"/>
          <p:nvPr/>
        </p:nvSpPr>
        <p:spPr>
          <a:xfrm>
            <a:off x="2157200" y="4374850"/>
            <a:ext cx="11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Fatal crash (2013-17)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78" name="Google Shape;378;p38"/>
          <p:cNvSpPr txBox="1"/>
          <p:nvPr/>
        </p:nvSpPr>
        <p:spPr>
          <a:xfrm>
            <a:off x="2157200" y="4697950"/>
            <a:ext cx="1193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Vehicle related thefts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379" name="Google Shape;379;p38"/>
          <p:cNvCxnSpPr/>
          <p:nvPr/>
        </p:nvCxnSpPr>
        <p:spPr>
          <a:xfrm flipH="1" rot="10800000">
            <a:off x="128600" y="4535800"/>
            <a:ext cx="338700" cy="12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380" name="Google Shape;380;p38"/>
          <p:cNvSpPr/>
          <p:nvPr/>
        </p:nvSpPr>
        <p:spPr>
          <a:xfrm>
            <a:off x="217000" y="4808100"/>
            <a:ext cx="99000" cy="99000"/>
          </a:xfrm>
          <a:prstGeom prst="ellipse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1" name="Google Shape;381;p38"/>
          <p:cNvSpPr/>
          <p:nvPr/>
        </p:nvSpPr>
        <p:spPr>
          <a:xfrm>
            <a:off x="1769125" y="4474501"/>
            <a:ext cx="161100" cy="161100"/>
          </a:xfrm>
          <a:prstGeom prst="ellipse">
            <a:avLst/>
          </a:prstGeom>
          <a:solidFill>
            <a:srgbClr val="FF0000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/>
          </a:p>
        </p:txBody>
      </p:sp>
      <p:sp>
        <p:nvSpPr>
          <p:cNvPr id="382" name="Google Shape;382;p38"/>
          <p:cNvSpPr/>
          <p:nvPr/>
        </p:nvSpPr>
        <p:spPr>
          <a:xfrm>
            <a:off x="1769125" y="4788000"/>
            <a:ext cx="161100" cy="139200"/>
          </a:xfrm>
          <a:prstGeom prst="triangle">
            <a:avLst>
              <a:gd fmla="val 50000" name="adj"/>
            </a:avLst>
          </a:prstGeom>
          <a:solidFill>
            <a:srgbClr val="FF0000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3" name="Google Shape;383;p38"/>
          <p:cNvSpPr txBox="1"/>
          <p:nvPr/>
        </p:nvSpPr>
        <p:spPr>
          <a:xfrm>
            <a:off x="217000" y="2291750"/>
            <a:ext cx="144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Lora"/>
                <a:ea typeface="Lora"/>
                <a:cs typeface="Lora"/>
                <a:sym typeface="Lora"/>
              </a:rPr>
              <a:t>~539</a:t>
            </a:r>
            <a:endParaRPr b="1" sz="1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Total crashes from 2013-17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4" name="Google Shape;384;p38"/>
          <p:cNvSpPr txBox="1"/>
          <p:nvPr/>
        </p:nvSpPr>
        <p:spPr>
          <a:xfrm>
            <a:off x="300050" y="3299700"/>
            <a:ext cx="14433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0000"/>
                </a:solidFill>
                <a:latin typeface="Lora"/>
                <a:ea typeface="Lora"/>
                <a:cs typeface="Lora"/>
                <a:sym typeface="Lora"/>
              </a:rPr>
              <a:t>4</a:t>
            </a: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Fatal crashes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from 2013-17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85" name="Google Shape;385;p38"/>
          <p:cNvSpPr txBox="1"/>
          <p:nvPr/>
        </p:nvSpPr>
        <p:spPr>
          <a:xfrm>
            <a:off x="300050" y="1301825"/>
            <a:ext cx="11934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6B26B"/>
                </a:solidFill>
                <a:latin typeface="Lora"/>
                <a:ea typeface="Lora"/>
                <a:cs typeface="Lora"/>
                <a:sym typeface="Lora"/>
              </a:rPr>
              <a:t>134</a:t>
            </a:r>
            <a:endParaRPr b="1" sz="1000">
              <a:solidFill>
                <a:srgbClr val="F6B26B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Vehicle related thefts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386" name="Google Shape;386;p38"/>
          <p:cNvPicPr preferRelativeResize="0"/>
          <p:nvPr/>
        </p:nvPicPr>
        <p:blipFill rotWithShape="1">
          <a:blip r:embed="rId4">
            <a:alphaModFix/>
          </a:blip>
          <a:srcRect b="3353" l="2079" r="2089" t="0"/>
          <a:stretch/>
        </p:blipFill>
        <p:spPr>
          <a:xfrm>
            <a:off x="1962450" y="-162375"/>
            <a:ext cx="3254750" cy="46368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87" name="Google Shape;387;p38"/>
          <p:cNvCxnSpPr/>
          <p:nvPr/>
        </p:nvCxnSpPr>
        <p:spPr>
          <a:xfrm flipH="1" rot="10800000">
            <a:off x="2732475" y="750125"/>
            <a:ext cx="3225300" cy="1939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88" name="Google Shape;388;p38"/>
          <p:cNvCxnSpPr/>
          <p:nvPr/>
        </p:nvCxnSpPr>
        <p:spPr>
          <a:xfrm>
            <a:off x="2764625" y="2850350"/>
            <a:ext cx="3889800" cy="17145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sp>
        <p:nvSpPr>
          <p:cNvPr id="389" name="Google Shape;389;p38"/>
          <p:cNvSpPr txBox="1"/>
          <p:nvPr/>
        </p:nvSpPr>
        <p:spPr>
          <a:xfrm>
            <a:off x="2890800" y="3760250"/>
            <a:ext cx="1681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Philadelphia High Injury Network, </a:t>
            </a:r>
            <a:r>
              <a:rPr i="1"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Vision Zero PHL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390" name="Google Shape;390;p38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Crash + crime data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394" name="Shape 3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5" name="Google Shape;395;p39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39"/>
          <p:cNvSpPr txBox="1"/>
          <p:nvPr/>
        </p:nvSpPr>
        <p:spPr>
          <a:xfrm>
            <a:off x="188850" y="150000"/>
            <a:ext cx="394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Crash Zones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Visual Analysis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397" name="Google Shape;397;p39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398" name="Google Shape;398;p39"/>
          <p:cNvPicPr preferRelativeResize="0"/>
          <p:nvPr/>
        </p:nvPicPr>
        <p:blipFill rotWithShape="1">
          <a:blip r:embed="rId4">
            <a:alphaModFix/>
          </a:blip>
          <a:srcRect b="0" l="0" r="3836" t="0"/>
          <a:stretch/>
        </p:blipFill>
        <p:spPr>
          <a:xfrm>
            <a:off x="300050" y="1163050"/>
            <a:ext cx="4939901" cy="1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39"/>
          <p:cNvSpPr txBox="1"/>
          <p:nvPr/>
        </p:nvSpPr>
        <p:spPr>
          <a:xfrm>
            <a:off x="265050" y="2642550"/>
            <a:ext cx="489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Zone A. Looks resolved, 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buried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installed on median island. Also, this street is close to Parkside Avenue.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0" name="Google Shape;400;p39"/>
          <p:cNvSpPr/>
          <p:nvPr/>
        </p:nvSpPr>
        <p:spPr>
          <a:xfrm>
            <a:off x="262525" y="1117100"/>
            <a:ext cx="313500" cy="3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39"/>
          <p:cNvSpPr txBox="1"/>
          <p:nvPr/>
        </p:nvSpPr>
        <p:spPr>
          <a:xfrm>
            <a:off x="262525" y="10737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</a:t>
            </a:r>
            <a:endParaRPr/>
          </a:p>
        </p:txBody>
      </p:sp>
      <p:pic>
        <p:nvPicPr>
          <p:cNvPr id="402" name="Google Shape;402;p39"/>
          <p:cNvPicPr preferRelativeResize="0"/>
          <p:nvPr/>
        </p:nvPicPr>
        <p:blipFill rotWithShape="1">
          <a:blip r:embed="rId5">
            <a:alphaModFix/>
          </a:blip>
          <a:srcRect b="5436" l="0" r="0" t="5436"/>
          <a:stretch/>
        </p:blipFill>
        <p:spPr>
          <a:xfrm>
            <a:off x="300050" y="3109375"/>
            <a:ext cx="4939901" cy="1479499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39"/>
          <p:cNvSpPr txBox="1"/>
          <p:nvPr/>
        </p:nvSpPr>
        <p:spPr>
          <a:xfrm>
            <a:off x="265050" y="4588875"/>
            <a:ext cx="48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Zone B. High 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traffic</a:t>
            </a: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 zone with trolley line; unsafe crossing, narrow ROW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04" name="Google Shape;404;p39"/>
          <p:cNvSpPr/>
          <p:nvPr/>
        </p:nvSpPr>
        <p:spPr>
          <a:xfrm>
            <a:off x="262525" y="3063425"/>
            <a:ext cx="313500" cy="3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39"/>
          <p:cNvSpPr txBox="1"/>
          <p:nvPr/>
        </p:nvSpPr>
        <p:spPr>
          <a:xfrm>
            <a:off x="262525" y="302007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B</a:t>
            </a:r>
            <a:endParaRPr/>
          </a:p>
        </p:txBody>
      </p:sp>
      <p:sp>
        <p:nvSpPr>
          <p:cNvPr id="406" name="Google Shape;406;p39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Crash + crime data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1" name="Google Shape;411;p40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12" name="Google Shape;412;p40"/>
          <p:cNvSpPr txBox="1"/>
          <p:nvPr/>
        </p:nvSpPr>
        <p:spPr>
          <a:xfrm>
            <a:off x="188850" y="150000"/>
            <a:ext cx="394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Crash Zones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Visual Analysis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413" name="Google Shape;413;p40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14" name="Google Shape;414;p40"/>
          <p:cNvPicPr preferRelativeResize="0"/>
          <p:nvPr/>
        </p:nvPicPr>
        <p:blipFill rotWithShape="1">
          <a:blip r:embed="rId4">
            <a:alphaModFix/>
          </a:blip>
          <a:srcRect b="0" l="248" r="248" t="0"/>
          <a:stretch/>
        </p:blipFill>
        <p:spPr>
          <a:xfrm>
            <a:off x="300050" y="1163050"/>
            <a:ext cx="4939902" cy="1479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40"/>
          <p:cNvSpPr txBox="1"/>
          <p:nvPr/>
        </p:nvSpPr>
        <p:spPr>
          <a:xfrm>
            <a:off x="265050" y="2642550"/>
            <a:ext cx="48903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Zone E. Road markings faded/missing</a:t>
            </a:r>
            <a:endParaRPr b="1" sz="10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16" name="Google Shape;416;p40"/>
          <p:cNvSpPr/>
          <p:nvPr/>
        </p:nvSpPr>
        <p:spPr>
          <a:xfrm>
            <a:off x="262525" y="1117100"/>
            <a:ext cx="313500" cy="3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0"/>
          <p:cNvSpPr txBox="1"/>
          <p:nvPr/>
        </p:nvSpPr>
        <p:spPr>
          <a:xfrm>
            <a:off x="262525" y="1073750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E</a:t>
            </a:r>
            <a:endParaRPr/>
          </a:p>
        </p:txBody>
      </p:sp>
      <p:pic>
        <p:nvPicPr>
          <p:cNvPr id="418" name="Google Shape;418;p40"/>
          <p:cNvPicPr preferRelativeResize="0"/>
          <p:nvPr/>
        </p:nvPicPr>
        <p:blipFill rotWithShape="1">
          <a:blip r:embed="rId5">
            <a:alphaModFix/>
          </a:blip>
          <a:srcRect b="1923" l="0" r="0" t="1923"/>
          <a:stretch/>
        </p:blipFill>
        <p:spPr>
          <a:xfrm>
            <a:off x="300050" y="3109375"/>
            <a:ext cx="4939902" cy="1479498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/>
        </p:nvSpPr>
        <p:spPr>
          <a:xfrm>
            <a:off x="265050" y="4588875"/>
            <a:ext cx="48903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Zone F. Good pedestrian island for safe crossing + cultural heritage elements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8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20" name="Google Shape;420;p40"/>
          <p:cNvSpPr/>
          <p:nvPr/>
        </p:nvSpPr>
        <p:spPr>
          <a:xfrm>
            <a:off x="262525" y="3063425"/>
            <a:ext cx="313500" cy="3135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1" name="Google Shape;421;p40"/>
          <p:cNvSpPr txBox="1"/>
          <p:nvPr/>
        </p:nvSpPr>
        <p:spPr>
          <a:xfrm>
            <a:off x="262525" y="3020075"/>
            <a:ext cx="15432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</a:t>
            </a:r>
            <a:endParaRPr/>
          </a:p>
        </p:txBody>
      </p:sp>
      <p:sp>
        <p:nvSpPr>
          <p:cNvPr id="422" name="Google Shape;422;p40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Crash + crime data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8" name="Google Shape;428;p41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9" name="Google Shape;429;p41"/>
          <p:cNvSpPr txBox="1"/>
          <p:nvPr/>
        </p:nvSpPr>
        <p:spPr>
          <a:xfrm>
            <a:off x="719600" y="1047050"/>
            <a:ext cx="777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Land Use and Built Form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30" name="Google Shape;43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915"/>
            <a:ext cx="9144000" cy="398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9" name="Google Shape;69;p15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15"/>
          <p:cNvSpPr txBox="1"/>
          <p:nvPr/>
        </p:nvSpPr>
        <p:spPr>
          <a:xfrm>
            <a:off x="188850" y="150000"/>
            <a:ext cx="394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The Study Area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In Philadelphia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71" name="Google Shape;71;p15"/>
          <p:cNvSpPr txBox="1"/>
          <p:nvPr/>
        </p:nvSpPr>
        <p:spPr>
          <a:xfrm>
            <a:off x="188850" y="1345913"/>
            <a:ext cx="40944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Our focus area is comprised of the following </a:t>
            </a: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2020 Census tracts: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106 - Haverford North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107 - Belmont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spcBef>
                <a:spcPts val="0"/>
              </a:spcBef>
              <a:spcAft>
                <a:spcPts val="0"/>
              </a:spcAft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110 - East Parkside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72" name="Google Shape;72;p15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3129175" y="1897450"/>
            <a:ext cx="2373449" cy="34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3" name="Google Shape;73;p15"/>
          <p:cNvCxnSpPr/>
          <p:nvPr/>
        </p:nvCxnSpPr>
        <p:spPr>
          <a:xfrm flipH="1" rot="10800000">
            <a:off x="3688075" y="750175"/>
            <a:ext cx="2269800" cy="320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74" name="Google Shape;74;p15"/>
          <p:cNvCxnSpPr/>
          <p:nvPr/>
        </p:nvCxnSpPr>
        <p:spPr>
          <a:xfrm>
            <a:off x="3711900" y="4097650"/>
            <a:ext cx="2942400" cy="46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grpSp>
        <p:nvGrpSpPr>
          <p:cNvPr id="75" name="Google Shape;75;p15"/>
          <p:cNvGrpSpPr/>
          <p:nvPr/>
        </p:nvGrpSpPr>
        <p:grpSpPr>
          <a:xfrm>
            <a:off x="-973800" y="2837888"/>
            <a:ext cx="5217050" cy="2153787"/>
            <a:chOff x="-973800" y="2837888"/>
            <a:chExt cx="5217050" cy="2153787"/>
          </a:xfrm>
        </p:grpSpPr>
        <p:sp>
          <p:nvSpPr>
            <p:cNvPr id="76" name="Google Shape;76;p15"/>
            <p:cNvSpPr/>
            <p:nvPr/>
          </p:nvSpPr>
          <p:spPr>
            <a:xfrm>
              <a:off x="1341775" y="3204275"/>
              <a:ext cx="1787400" cy="1787400"/>
            </a:xfrm>
            <a:prstGeom prst="ellipse">
              <a:avLst/>
            </a:prstGeom>
            <a:solidFill>
              <a:srgbClr val="FFD966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7" name="Google Shape;77;p15"/>
            <p:cNvSpPr/>
            <p:nvPr/>
          </p:nvSpPr>
          <p:spPr>
            <a:xfrm>
              <a:off x="188850" y="2837888"/>
              <a:ext cx="1617900" cy="1617900"/>
            </a:xfrm>
            <a:prstGeom prst="ellipse">
              <a:avLst/>
            </a:prstGeom>
            <a:solidFill>
              <a:srgbClr val="D9EAF7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8" name="Google Shape;78;p15"/>
            <p:cNvSpPr txBox="1"/>
            <p:nvPr/>
          </p:nvSpPr>
          <p:spPr>
            <a:xfrm>
              <a:off x="-973800" y="2988213"/>
              <a:ext cx="3943200" cy="166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900">
                  <a:latin typeface="Lora"/>
                  <a:ea typeface="Lora"/>
                  <a:cs typeface="Lora"/>
                  <a:sym typeface="Lora"/>
                </a:rPr>
                <a:t>0.4</a:t>
              </a:r>
              <a:endParaRPr b="1" sz="3900"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Lora"/>
                  <a:ea typeface="Lora"/>
                  <a:cs typeface="Lora"/>
                  <a:sym typeface="Lora"/>
                </a:rPr>
                <a:t>sq.mi</a:t>
              </a:r>
              <a:endParaRPr b="1" sz="1600"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Lora"/>
                  <a:ea typeface="Lora"/>
                  <a:cs typeface="Lora"/>
                  <a:sym typeface="Lora"/>
                </a:rPr>
                <a:t>in area</a:t>
              </a:r>
              <a:endParaRPr b="1" sz="1600"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500">
                <a:latin typeface="Lora"/>
                <a:ea typeface="Lora"/>
                <a:cs typeface="Lora"/>
                <a:sym typeface="Lora"/>
              </a:endParaRPr>
            </a:p>
          </p:txBody>
        </p:sp>
        <p:sp>
          <p:nvSpPr>
            <p:cNvPr id="79" name="Google Shape;79;p15"/>
            <p:cNvSpPr txBox="1"/>
            <p:nvPr/>
          </p:nvSpPr>
          <p:spPr>
            <a:xfrm>
              <a:off x="300050" y="3715438"/>
              <a:ext cx="3943200" cy="1231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700">
                  <a:latin typeface="Lora"/>
                  <a:ea typeface="Lora"/>
                  <a:cs typeface="Lora"/>
                  <a:sym typeface="Lora"/>
                </a:rPr>
                <a:t>~8,300</a:t>
              </a:r>
              <a:endParaRPr b="1" sz="2700"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latin typeface="Lora"/>
                  <a:ea typeface="Lora"/>
                  <a:cs typeface="Lora"/>
                  <a:sym typeface="Lora"/>
                </a:rPr>
                <a:t>population</a:t>
              </a:r>
              <a:endParaRPr b="1" sz="1600"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 sz="2500">
                <a:latin typeface="Lora"/>
                <a:ea typeface="Lora"/>
                <a:cs typeface="Lora"/>
                <a:sym typeface="Lora"/>
              </a:endParaRPr>
            </a:p>
          </p:txBody>
        </p:sp>
      </p:grpSp>
      <p:cxnSp>
        <p:nvCxnSpPr>
          <p:cNvPr id="80" name="Google Shape;80;p15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1" name="Google Shape;81;p15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Context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82" name="Google Shape;82;p15"/>
          <p:cNvPicPr preferRelativeResize="0"/>
          <p:nvPr/>
        </p:nvPicPr>
        <p:blipFill rotWithShape="1">
          <a:blip r:embed="rId3">
            <a:alphaModFix/>
          </a:blip>
          <a:srcRect b="0" l="130" r="71584" t="95833"/>
          <a:stretch/>
        </p:blipFill>
        <p:spPr>
          <a:xfrm>
            <a:off x="5519350" y="4929201"/>
            <a:ext cx="1027902" cy="2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p42"/>
          <p:cNvSpPr txBox="1"/>
          <p:nvPr/>
        </p:nvSpPr>
        <p:spPr>
          <a:xfrm>
            <a:off x="188850" y="150000"/>
            <a:ext cx="521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Predominantly Residential Area with Large Vacant Space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Land Use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36" name="Google Shape;436;p42"/>
          <p:cNvCxnSpPr/>
          <p:nvPr/>
        </p:nvCxnSpPr>
        <p:spPr>
          <a:xfrm>
            <a:off x="300050" y="1377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37" name="Google Shape;437;p42"/>
          <p:cNvPicPr preferRelativeResize="0"/>
          <p:nvPr/>
        </p:nvPicPr>
        <p:blipFill rotWithShape="1">
          <a:blip r:embed="rId3">
            <a:alphaModFix/>
          </a:blip>
          <a:srcRect b="33452" l="70129" r="0" t="56148"/>
          <a:stretch/>
        </p:blipFill>
        <p:spPr>
          <a:xfrm>
            <a:off x="300050" y="3850475"/>
            <a:ext cx="2669012" cy="1188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38" name="Google Shape;438;p42"/>
          <p:cNvPicPr preferRelativeResize="0"/>
          <p:nvPr/>
        </p:nvPicPr>
        <p:blipFill rotWithShape="1">
          <a:blip r:embed="rId4">
            <a:alphaModFix/>
          </a:blip>
          <a:srcRect b="6837" l="1638" r="7839" t="2351"/>
          <a:stretch/>
        </p:blipFill>
        <p:spPr>
          <a:xfrm>
            <a:off x="5519350" y="-27375"/>
            <a:ext cx="3624652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39" name="Google Shape;439;p42"/>
          <p:cNvCxnSpPr/>
          <p:nvPr/>
        </p:nvCxnSpPr>
        <p:spPr>
          <a:xfrm>
            <a:off x="203600" y="3774275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40" name="Google Shape;440;p42"/>
          <p:cNvSpPr txBox="1"/>
          <p:nvPr/>
        </p:nvSpPr>
        <p:spPr>
          <a:xfrm>
            <a:off x="188850" y="1344425"/>
            <a:ext cx="2828100" cy="1154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AA00"/>
                </a:solidFill>
                <a:latin typeface="Lora"/>
                <a:ea typeface="Lora"/>
                <a:cs typeface="Lora"/>
                <a:sym typeface="Lora"/>
              </a:rPr>
              <a:t>~34%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of the land use area is Residential, with medium density residential accounting for 75% of the total Residential land-use area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1" name="Google Shape;441;p42"/>
          <p:cNvSpPr txBox="1"/>
          <p:nvPr/>
        </p:nvSpPr>
        <p:spPr>
          <a:xfrm>
            <a:off x="3086625" y="1345175"/>
            <a:ext cx="2618700" cy="98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CC4125"/>
                </a:solidFill>
                <a:latin typeface="Lora"/>
                <a:ea typeface="Lora"/>
                <a:cs typeface="Lora"/>
                <a:sym typeface="Lora"/>
              </a:rPr>
              <a:t>~5%</a:t>
            </a:r>
            <a:r>
              <a:rPr lang="en" sz="1000">
                <a:solidFill>
                  <a:srgbClr val="CC4125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sz="1000">
              <a:solidFill>
                <a:srgbClr val="CC4125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of the land-use area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Commercial.</a:t>
            </a:r>
            <a:endParaRPr sz="12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2" name="Google Shape;442;p42"/>
          <p:cNvSpPr txBox="1"/>
          <p:nvPr/>
        </p:nvSpPr>
        <p:spPr>
          <a:xfrm>
            <a:off x="3129500" y="2425175"/>
            <a:ext cx="261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4A86E8"/>
                </a:solidFill>
                <a:latin typeface="Lora"/>
                <a:ea typeface="Lora"/>
                <a:cs typeface="Lora"/>
                <a:sym typeface="Lora"/>
              </a:rPr>
              <a:t>~6.5%</a:t>
            </a:r>
            <a:endParaRPr b="1" sz="200">
              <a:solidFill>
                <a:srgbClr val="4A86E8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the land use </a:t>
            </a:r>
            <a:endParaRPr sz="11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is Civic/Institution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3" name="Google Shape;443;p42"/>
          <p:cNvSpPr txBox="1"/>
          <p:nvPr/>
        </p:nvSpPr>
        <p:spPr>
          <a:xfrm>
            <a:off x="293550" y="2425175"/>
            <a:ext cx="261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5200C"/>
                </a:solidFill>
                <a:latin typeface="Lora"/>
                <a:ea typeface="Lora"/>
                <a:cs typeface="Lora"/>
                <a:sym typeface="Lora"/>
              </a:rPr>
              <a:t>~12%</a:t>
            </a:r>
            <a:endParaRPr b="1" sz="200">
              <a:solidFill>
                <a:srgbClr val="85200C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of all properties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in the area are vacant.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4" name="Google Shape;444;p42"/>
          <p:cNvSpPr txBox="1"/>
          <p:nvPr/>
        </p:nvSpPr>
        <p:spPr>
          <a:xfrm>
            <a:off x="1894325" y="2425175"/>
            <a:ext cx="2618700" cy="86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rgbClr val="8E7CC3"/>
                </a:solidFill>
                <a:latin typeface="Lora"/>
                <a:ea typeface="Lora"/>
                <a:cs typeface="Lora"/>
                <a:sym typeface="Lora"/>
              </a:rPr>
              <a:t>~4%</a:t>
            </a:r>
            <a:endParaRPr b="1" sz="200">
              <a:solidFill>
                <a:srgbClr val="8E7CC3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of the land use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Georgia"/>
                <a:ea typeface="Georgia"/>
                <a:cs typeface="Georgia"/>
                <a:sym typeface="Georgia"/>
              </a:rPr>
              <a:t>is Industrial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45" name="Google Shape;445;p42"/>
          <p:cNvSpPr txBox="1"/>
          <p:nvPr/>
        </p:nvSpPr>
        <p:spPr>
          <a:xfrm>
            <a:off x="188850" y="3228725"/>
            <a:ext cx="48903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Our study area is predominantly residential in character and is lacking in major job centers.</a:t>
            </a:r>
            <a:endParaRPr b="1"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446" name="Google Shape;446;p42"/>
          <p:cNvPicPr preferRelativeResize="0"/>
          <p:nvPr/>
        </p:nvPicPr>
        <p:blipFill rotWithShape="1">
          <a:blip r:embed="rId3">
            <a:alphaModFix/>
          </a:blip>
          <a:srcRect b="23417" l="69418" r="710" t="66495"/>
          <a:stretch/>
        </p:blipFill>
        <p:spPr>
          <a:xfrm>
            <a:off x="3237488" y="3893074"/>
            <a:ext cx="2669012" cy="115309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7" name="Google Shape;447;p42"/>
          <p:cNvPicPr preferRelativeResize="0"/>
          <p:nvPr/>
        </p:nvPicPr>
        <p:blipFill rotWithShape="1">
          <a:blip r:embed="rId5">
            <a:alphaModFix/>
          </a:blip>
          <a:srcRect b="0" l="130" r="71584" t="95833"/>
          <a:stretch/>
        </p:blipFill>
        <p:spPr>
          <a:xfrm>
            <a:off x="5519350" y="4929201"/>
            <a:ext cx="1027902" cy="2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43"/>
          <p:cNvSpPr/>
          <p:nvPr/>
        </p:nvSpPr>
        <p:spPr>
          <a:xfrm>
            <a:off x="3916854" y="2948719"/>
            <a:ext cx="1206000" cy="11940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160</a:t>
            </a:r>
            <a:endParaRPr b="1"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Vacant Land Parcels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453" name="Google Shape;453;p43"/>
          <p:cNvGrpSpPr/>
          <p:nvPr/>
        </p:nvGrpSpPr>
        <p:grpSpPr>
          <a:xfrm>
            <a:off x="2564290" y="2233533"/>
            <a:ext cx="1787922" cy="1653353"/>
            <a:chOff x="-2437129" y="2195500"/>
            <a:chExt cx="1971900" cy="1811100"/>
          </a:xfrm>
        </p:grpSpPr>
        <p:sp>
          <p:nvSpPr>
            <p:cNvPr id="454" name="Google Shape;454;p43"/>
            <p:cNvSpPr/>
            <p:nvPr/>
          </p:nvSpPr>
          <p:spPr>
            <a:xfrm>
              <a:off x="-2384025" y="2195500"/>
              <a:ext cx="1811100" cy="1811100"/>
            </a:xfrm>
            <a:prstGeom prst="ellipse">
              <a:avLst/>
            </a:prstGeom>
            <a:solidFill>
              <a:srgbClr val="FFE59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5" name="Google Shape;455;p43"/>
            <p:cNvSpPr txBox="1"/>
            <p:nvPr/>
          </p:nvSpPr>
          <p:spPr>
            <a:xfrm>
              <a:off x="-2437129" y="2550084"/>
              <a:ext cx="1971900" cy="111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36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12%</a:t>
              </a:r>
              <a:endParaRPr b="1" sz="3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8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Vacant</a:t>
              </a:r>
              <a:endParaRPr b="1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456" name="Google Shape;456;p43"/>
          <p:cNvSpPr txBox="1"/>
          <p:nvPr/>
        </p:nvSpPr>
        <p:spPr>
          <a:xfrm>
            <a:off x="205600" y="1348350"/>
            <a:ext cx="2489700" cy="150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1800">
                <a:solidFill>
                  <a:srgbClr val="B45F06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East Parkside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contains the majority of the vacant plots. 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15.5%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of the vacant parcels belong to PHA, Philadelphia Land Bank as well as Parkside Redevelopment</a:t>
            </a:r>
            <a:endParaRPr sz="1000">
              <a:solidFill>
                <a:schemeClr val="dk1"/>
              </a:solidFill>
              <a:highlight>
                <a:schemeClr val="lt1"/>
              </a:highlight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rgbClr val="BF9000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84.5%</a:t>
            </a:r>
            <a:r>
              <a:rPr lang="en" sz="1000">
                <a:solidFill>
                  <a:schemeClr val="dk1"/>
                </a:solidFill>
                <a:highlight>
                  <a:schemeClr val="lt1"/>
                </a:highlight>
                <a:latin typeface="Lora"/>
                <a:ea typeface="Lora"/>
                <a:cs typeface="Lora"/>
                <a:sym typeface="Lora"/>
              </a:rPr>
              <a:t> are owned by individuals or private developers/LLC. </a:t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457" name="Google Shape;457;p43"/>
          <p:cNvSpPr txBox="1"/>
          <p:nvPr/>
        </p:nvSpPr>
        <p:spPr>
          <a:xfrm>
            <a:off x="188850" y="150000"/>
            <a:ext cx="521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Predominantly Residential Area with Large Vacant Space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Vacant Lots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58" name="Google Shape;458;p43"/>
          <p:cNvCxnSpPr/>
          <p:nvPr/>
        </p:nvCxnSpPr>
        <p:spPr>
          <a:xfrm>
            <a:off x="300050" y="1377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59" name="Google Shape;459;p43"/>
          <p:cNvPicPr preferRelativeResize="0"/>
          <p:nvPr/>
        </p:nvPicPr>
        <p:blipFill rotWithShape="1">
          <a:blip r:embed="rId3">
            <a:alphaModFix/>
          </a:blip>
          <a:srcRect b="0" l="130" r="71584" t="95833"/>
          <a:stretch/>
        </p:blipFill>
        <p:spPr>
          <a:xfrm>
            <a:off x="5519350" y="4929201"/>
            <a:ext cx="1027902" cy="214298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19348" y="-12"/>
            <a:ext cx="3634104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43"/>
          <p:cNvSpPr txBox="1"/>
          <p:nvPr/>
        </p:nvSpPr>
        <p:spPr>
          <a:xfrm>
            <a:off x="3759975" y="4374850"/>
            <a:ext cx="191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Small scale commercial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2" name="Google Shape;462;p43"/>
          <p:cNvSpPr txBox="1"/>
          <p:nvPr/>
        </p:nvSpPr>
        <p:spPr>
          <a:xfrm>
            <a:off x="2084850" y="4711375"/>
            <a:ext cx="11934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Retail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3" name="Google Shape;463;p43"/>
          <p:cNvSpPr txBox="1"/>
          <p:nvPr/>
        </p:nvSpPr>
        <p:spPr>
          <a:xfrm>
            <a:off x="2037100" y="4374850"/>
            <a:ext cx="15900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Multi-Unit Residential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64" name="Google Shape;464;p43"/>
          <p:cNvSpPr txBox="1"/>
          <p:nvPr/>
        </p:nvSpPr>
        <p:spPr>
          <a:xfrm>
            <a:off x="364675" y="4374850"/>
            <a:ext cx="1655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Semi-detached Housing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65" name="Google Shape;465;p43"/>
          <p:cNvCxnSpPr/>
          <p:nvPr/>
        </p:nvCxnSpPr>
        <p:spPr>
          <a:xfrm>
            <a:off x="83500" y="4307675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66" name="Google Shape;466;p43"/>
          <p:cNvSpPr/>
          <p:nvPr/>
        </p:nvSpPr>
        <p:spPr>
          <a:xfrm>
            <a:off x="223150" y="4472650"/>
            <a:ext cx="124200" cy="127500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>
            <a:off x="223150" y="4809175"/>
            <a:ext cx="124200" cy="127500"/>
          </a:xfrm>
          <a:prstGeom prst="rect">
            <a:avLst/>
          </a:prstGeom>
          <a:solidFill>
            <a:srgbClr val="9900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/>
          <p:nvPr/>
        </p:nvSpPr>
        <p:spPr>
          <a:xfrm>
            <a:off x="3627100" y="4472650"/>
            <a:ext cx="124200" cy="127500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9" name="Google Shape;469;p43"/>
          <p:cNvSpPr/>
          <p:nvPr/>
        </p:nvSpPr>
        <p:spPr>
          <a:xfrm>
            <a:off x="1970663" y="4472650"/>
            <a:ext cx="124200" cy="127500"/>
          </a:xfrm>
          <a:prstGeom prst="rect">
            <a:avLst/>
          </a:prstGeom>
          <a:solidFill>
            <a:srgbClr val="93C47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0" name="Google Shape;470;p43"/>
          <p:cNvSpPr txBox="1"/>
          <p:nvPr/>
        </p:nvSpPr>
        <p:spPr>
          <a:xfrm>
            <a:off x="353550" y="4721525"/>
            <a:ext cx="14685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Semi-detached Housing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1" name="Google Shape;471;p43"/>
          <p:cNvSpPr/>
          <p:nvPr/>
        </p:nvSpPr>
        <p:spPr>
          <a:xfrm>
            <a:off x="1970675" y="4823800"/>
            <a:ext cx="124200" cy="127500"/>
          </a:xfrm>
          <a:prstGeom prst="rect">
            <a:avLst/>
          </a:prstGeom>
          <a:solidFill>
            <a:srgbClr val="00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2" name="Google Shape;472;p43"/>
          <p:cNvSpPr txBox="1"/>
          <p:nvPr/>
        </p:nvSpPr>
        <p:spPr>
          <a:xfrm>
            <a:off x="3759975" y="4711375"/>
            <a:ext cx="1913100" cy="32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900">
                <a:solidFill>
                  <a:schemeClr val="dk1"/>
                </a:solidFill>
                <a:highlight>
                  <a:srgbClr val="FAF9F8"/>
                </a:highlight>
              </a:rPr>
              <a:t>Light Industrial</a:t>
            </a:r>
            <a:endParaRPr sz="11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73" name="Google Shape;473;p43"/>
          <p:cNvSpPr/>
          <p:nvPr/>
        </p:nvSpPr>
        <p:spPr>
          <a:xfrm>
            <a:off x="3627100" y="4809175"/>
            <a:ext cx="124200" cy="127500"/>
          </a:xfrm>
          <a:prstGeom prst="rect">
            <a:avLst/>
          </a:prstGeom>
          <a:solidFill>
            <a:srgbClr val="98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477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p44"/>
          <p:cNvSpPr txBox="1"/>
          <p:nvPr/>
        </p:nvSpPr>
        <p:spPr>
          <a:xfrm>
            <a:off x="188850" y="150000"/>
            <a:ext cx="52104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Predominantly Residential Area with Large Vacant Space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Zoning</a:t>
            </a:r>
            <a:endParaRPr b="1" sz="2500">
              <a:latin typeface="Lora"/>
              <a:ea typeface="Lora"/>
              <a:cs typeface="Lora"/>
              <a:sym typeface="Lora"/>
            </a:endParaRPr>
          </a:p>
        </p:txBody>
      </p:sp>
      <p:cxnSp>
        <p:nvCxnSpPr>
          <p:cNvPr id="479" name="Google Shape;479;p44"/>
          <p:cNvCxnSpPr/>
          <p:nvPr/>
        </p:nvCxnSpPr>
        <p:spPr>
          <a:xfrm>
            <a:off x="300050" y="1377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80" name="Google Shape;480;p44"/>
          <p:cNvPicPr preferRelativeResize="0"/>
          <p:nvPr/>
        </p:nvPicPr>
        <p:blipFill rotWithShape="1">
          <a:blip r:embed="rId3">
            <a:alphaModFix/>
          </a:blip>
          <a:srcRect b="8546" l="3121" r="9427" t="3254"/>
          <a:stretch/>
        </p:blipFill>
        <p:spPr>
          <a:xfrm>
            <a:off x="5519350" y="-13687"/>
            <a:ext cx="3624652" cy="5170877"/>
          </a:xfrm>
          <a:prstGeom prst="rect">
            <a:avLst/>
          </a:prstGeom>
          <a:noFill/>
          <a:ln>
            <a:noFill/>
          </a:ln>
        </p:spPr>
      </p:pic>
      <p:pic>
        <p:nvPicPr>
          <p:cNvPr id="481" name="Google Shape;481;p44"/>
          <p:cNvPicPr preferRelativeResize="0"/>
          <p:nvPr/>
        </p:nvPicPr>
        <p:blipFill rotWithShape="1">
          <a:blip r:embed="rId4">
            <a:alphaModFix/>
          </a:blip>
          <a:srcRect b="11052" l="9743" r="7047" t="12774"/>
          <a:stretch/>
        </p:blipFill>
        <p:spPr>
          <a:xfrm>
            <a:off x="2585950" y="1315959"/>
            <a:ext cx="2143500" cy="27752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82" name="Google Shape;482;p44"/>
          <p:cNvCxnSpPr/>
          <p:nvPr/>
        </p:nvCxnSpPr>
        <p:spPr>
          <a:xfrm flipH="1" rot="10800000">
            <a:off x="2691700" y="823600"/>
            <a:ext cx="3261900" cy="6744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483" name="Google Shape;483;p44"/>
          <p:cNvCxnSpPr/>
          <p:nvPr/>
        </p:nvCxnSpPr>
        <p:spPr>
          <a:xfrm>
            <a:off x="4102950" y="3801250"/>
            <a:ext cx="3701100" cy="820200"/>
          </a:xfrm>
          <a:prstGeom prst="straightConnector1">
            <a:avLst/>
          </a:prstGeom>
          <a:noFill/>
          <a:ln cap="flat" cmpd="sng" w="19050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484" name="Google Shape;484;p44"/>
          <p:cNvSpPr txBox="1"/>
          <p:nvPr/>
        </p:nvSpPr>
        <p:spPr>
          <a:xfrm>
            <a:off x="217000" y="2367950"/>
            <a:ext cx="20058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F9900"/>
                </a:solidFill>
                <a:latin typeface="Lora"/>
                <a:ea typeface="Lora"/>
                <a:cs typeface="Lora"/>
                <a:sym typeface="Lora"/>
              </a:rPr>
              <a:t>&gt;35%</a:t>
            </a:r>
            <a:endParaRPr b="1" sz="1000">
              <a:solidFill>
                <a:srgbClr val="FF9900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the land area in the district is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Multi-Unit Residential</a:t>
            </a:r>
            <a:endParaRPr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5" name="Google Shape;485;p44"/>
          <p:cNvSpPr txBox="1"/>
          <p:nvPr/>
        </p:nvSpPr>
        <p:spPr>
          <a:xfrm>
            <a:off x="300050" y="3299700"/>
            <a:ext cx="1443300" cy="9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&gt;13%</a:t>
            </a: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of the land area in the district is</a:t>
            </a: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</a:t>
            </a:r>
            <a:r>
              <a:rPr b="1"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Retail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86" name="Google Shape;486;p44"/>
          <p:cNvSpPr txBox="1"/>
          <p:nvPr/>
        </p:nvSpPr>
        <p:spPr>
          <a:xfrm>
            <a:off x="300050" y="1454225"/>
            <a:ext cx="21435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F1C232"/>
                </a:solidFill>
                <a:latin typeface="Lora"/>
                <a:ea typeface="Lora"/>
                <a:cs typeface="Lora"/>
                <a:sym typeface="Lora"/>
              </a:rPr>
              <a:t>&gt;23%</a:t>
            </a:r>
            <a:endParaRPr b="1" sz="1000">
              <a:solidFill>
                <a:srgbClr val="F1C232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of the land area in the district is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Residential Single Family housing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pic>
        <p:nvPicPr>
          <p:cNvPr id="487" name="Google Shape;487;p44"/>
          <p:cNvPicPr preferRelativeResize="0"/>
          <p:nvPr/>
        </p:nvPicPr>
        <p:blipFill rotWithShape="1">
          <a:blip r:embed="rId5">
            <a:alphaModFix/>
          </a:blip>
          <a:srcRect b="33391" l="68461" r="14420" t="60299"/>
          <a:stretch/>
        </p:blipFill>
        <p:spPr>
          <a:xfrm>
            <a:off x="2970488" y="4413725"/>
            <a:ext cx="902676" cy="470523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4"/>
          <p:cNvPicPr preferRelativeResize="0"/>
          <p:nvPr/>
        </p:nvPicPr>
        <p:blipFill rotWithShape="1">
          <a:blip r:embed="rId6">
            <a:alphaModFix/>
          </a:blip>
          <a:srcRect b="32086" l="72796" r="15400" t="61760"/>
          <a:stretch/>
        </p:blipFill>
        <p:spPr>
          <a:xfrm>
            <a:off x="234150" y="4413100"/>
            <a:ext cx="902676" cy="6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4"/>
          <p:cNvPicPr preferRelativeResize="0"/>
          <p:nvPr/>
        </p:nvPicPr>
        <p:blipFill rotWithShape="1">
          <a:blip r:embed="rId5">
            <a:alphaModFix/>
          </a:blip>
          <a:srcRect b="26502" l="68545" r="14336" t="66900"/>
          <a:stretch/>
        </p:blipFill>
        <p:spPr>
          <a:xfrm>
            <a:off x="3739025" y="4413725"/>
            <a:ext cx="902676" cy="491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490" name="Google Shape;490;p44"/>
          <p:cNvPicPr preferRelativeResize="0"/>
          <p:nvPr/>
        </p:nvPicPr>
        <p:blipFill rotWithShape="1">
          <a:blip r:embed="rId5">
            <a:alphaModFix/>
          </a:blip>
          <a:srcRect b="20119" l="68545" r="14336" t="73572"/>
          <a:stretch/>
        </p:blipFill>
        <p:spPr>
          <a:xfrm>
            <a:off x="4430463" y="4403000"/>
            <a:ext cx="902676" cy="470523"/>
          </a:xfrm>
          <a:prstGeom prst="rect">
            <a:avLst/>
          </a:prstGeom>
          <a:noFill/>
          <a:ln>
            <a:noFill/>
          </a:ln>
        </p:spPr>
      </p:pic>
      <p:sp>
        <p:nvSpPr>
          <p:cNvPr id="491" name="Google Shape;491;p44"/>
          <p:cNvSpPr txBox="1"/>
          <p:nvPr/>
        </p:nvSpPr>
        <p:spPr>
          <a:xfrm>
            <a:off x="3623000" y="3870325"/>
            <a:ext cx="16812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2012 Zoning map</a:t>
            </a:r>
            <a:endParaRPr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cxnSp>
        <p:nvCxnSpPr>
          <p:cNvPr id="492" name="Google Shape;492;p44"/>
          <p:cNvCxnSpPr/>
          <p:nvPr/>
        </p:nvCxnSpPr>
        <p:spPr>
          <a:xfrm>
            <a:off x="203600" y="4314950"/>
            <a:ext cx="51006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493" name="Google Shape;493;p44"/>
          <p:cNvPicPr preferRelativeResize="0"/>
          <p:nvPr/>
        </p:nvPicPr>
        <p:blipFill rotWithShape="1">
          <a:blip r:embed="rId6">
            <a:alphaModFix/>
          </a:blip>
          <a:srcRect b="25646" l="72796" r="15400" t="68200"/>
          <a:stretch/>
        </p:blipFill>
        <p:spPr>
          <a:xfrm>
            <a:off x="1079125" y="4413100"/>
            <a:ext cx="902676" cy="665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494" name="Google Shape;494;p44"/>
          <p:cNvPicPr preferRelativeResize="0"/>
          <p:nvPr/>
        </p:nvPicPr>
        <p:blipFill rotWithShape="1">
          <a:blip r:embed="rId6">
            <a:alphaModFix/>
          </a:blip>
          <a:srcRect b="18592" l="72796" r="15400" t="74655"/>
          <a:stretch/>
        </p:blipFill>
        <p:spPr>
          <a:xfrm>
            <a:off x="1958725" y="4413100"/>
            <a:ext cx="902676" cy="730399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44"/>
          <p:cNvSpPr txBox="1"/>
          <p:nvPr/>
        </p:nvSpPr>
        <p:spPr>
          <a:xfrm rot="-5400000">
            <a:off x="8000" y="4263400"/>
            <a:ext cx="59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2012</a:t>
            </a:r>
            <a:endParaRPr b="1"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6" name="Google Shape;496;p44"/>
          <p:cNvSpPr txBox="1"/>
          <p:nvPr/>
        </p:nvSpPr>
        <p:spPr>
          <a:xfrm rot="-5400000">
            <a:off x="2733500" y="4263400"/>
            <a:ext cx="591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7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2017</a:t>
            </a:r>
            <a:endParaRPr b="1" i="1" sz="900"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7" name="Google Shape;497;p44"/>
          <p:cNvSpPr/>
          <p:nvPr/>
        </p:nvSpPr>
        <p:spPr>
          <a:xfrm>
            <a:off x="6532125" y="1420900"/>
            <a:ext cx="1178700" cy="18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8" name="Google Shape;498;p44"/>
          <p:cNvSpPr txBox="1"/>
          <p:nvPr/>
        </p:nvSpPr>
        <p:spPr>
          <a:xfrm rot="1799">
            <a:off x="5975197" y="1335085"/>
            <a:ext cx="2292600" cy="36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East Parkside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499" name="Google Shape;499;p44"/>
          <p:cNvSpPr/>
          <p:nvPr/>
        </p:nvSpPr>
        <p:spPr>
          <a:xfrm>
            <a:off x="6384825" y="4312038"/>
            <a:ext cx="1473300" cy="18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0" name="Google Shape;500;p44"/>
          <p:cNvSpPr txBox="1"/>
          <p:nvPr/>
        </p:nvSpPr>
        <p:spPr>
          <a:xfrm rot="49486">
            <a:off x="5975197" y="4217982"/>
            <a:ext cx="2292538" cy="3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Haverford North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01" name="Google Shape;501;p44"/>
          <p:cNvSpPr/>
          <p:nvPr/>
        </p:nvSpPr>
        <p:spPr>
          <a:xfrm>
            <a:off x="6681675" y="2850725"/>
            <a:ext cx="879600" cy="181200"/>
          </a:xfrm>
          <a:prstGeom prst="rect">
            <a:avLst/>
          </a:prstGeom>
          <a:solidFill>
            <a:schemeClr val="lt1"/>
          </a:solidFill>
          <a:ln cap="flat" cmpd="sng" w="1905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2" name="Google Shape;502;p44"/>
          <p:cNvSpPr txBox="1"/>
          <p:nvPr/>
        </p:nvSpPr>
        <p:spPr>
          <a:xfrm rot="49486">
            <a:off x="5975197" y="2756670"/>
            <a:ext cx="2292538" cy="36933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Belmont</a:t>
            </a:r>
            <a:endParaRPr b="1" sz="15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06" name="Shape 5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7" name="Google Shape;507;p45"/>
          <p:cNvSpPr txBox="1"/>
          <p:nvPr/>
        </p:nvSpPr>
        <p:spPr>
          <a:xfrm>
            <a:off x="188850" y="150000"/>
            <a:ext cx="51006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Figure Ground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Built-Open Ratio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508" name="Google Shape;508;p45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509" name="Google Shape;509;p45"/>
          <p:cNvPicPr preferRelativeResize="0"/>
          <p:nvPr/>
        </p:nvPicPr>
        <p:blipFill rotWithShape="1">
          <a:blip r:embed="rId3">
            <a:alphaModFix/>
          </a:blip>
          <a:srcRect b="0" l="4030" r="4150" t="0"/>
          <a:stretch/>
        </p:blipFill>
        <p:spPr>
          <a:xfrm>
            <a:off x="5518050" y="0"/>
            <a:ext cx="3650699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10" name="Google Shape;510;p45"/>
          <p:cNvSpPr/>
          <p:nvPr/>
        </p:nvSpPr>
        <p:spPr>
          <a:xfrm>
            <a:off x="1947291" y="3259444"/>
            <a:ext cx="1468500" cy="14538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28%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Built</a:t>
            </a:r>
            <a:endParaRPr b="1" sz="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1" name="Google Shape;511;p45"/>
          <p:cNvSpPr/>
          <p:nvPr/>
        </p:nvSpPr>
        <p:spPr>
          <a:xfrm>
            <a:off x="358755" y="2388312"/>
            <a:ext cx="1999817" cy="20134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5"/>
          <p:cNvSpPr txBox="1"/>
          <p:nvPr/>
        </p:nvSpPr>
        <p:spPr>
          <a:xfrm>
            <a:off x="300117" y="2782504"/>
            <a:ext cx="2177372" cy="1200636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72%</a:t>
            </a:r>
            <a:endParaRPr b="1" sz="4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3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Open</a:t>
            </a:r>
            <a:endParaRPr b="1" sz="23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13" name="Google Shape;513;p45"/>
          <p:cNvSpPr txBox="1"/>
          <p:nvPr/>
        </p:nvSpPr>
        <p:spPr>
          <a:xfrm>
            <a:off x="223850" y="1069500"/>
            <a:ext cx="50655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The f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igure-ground an</a:t>
            </a:r>
            <a:r>
              <a:rPr lang="en" sz="10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alysis reflects the build to open ratio of the three neighborhoods. 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Open areas include streets, parks, and public plazas.  Although the </a:t>
            </a:r>
            <a:r>
              <a:rPr b="1" lang="en" sz="1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open constitutes around 72%</a:t>
            </a:r>
            <a:r>
              <a:rPr lang="en" sz="11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of the total area, only one community park is present. The study area has no registered Community Gardens and only one community park. </a:t>
            </a:r>
            <a:endParaRPr sz="11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514" name="Google Shape;514;p45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Nolli</a:t>
            </a: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 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  <p:pic>
        <p:nvPicPr>
          <p:cNvPr id="515" name="Google Shape;515;p45"/>
          <p:cNvPicPr preferRelativeResize="0"/>
          <p:nvPr/>
        </p:nvPicPr>
        <p:blipFill rotWithShape="1">
          <a:blip r:embed="rId4">
            <a:alphaModFix/>
          </a:blip>
          <a:srcRect b="0" l="130" r="71584" t="95833"/>
          <a:stretch/>
        </p:blipFill>
        <p:spPr>
          <a:xfrm>
            <a:off x="5519350" y="4929201"/>
            <a:ext cx="1027902" cy="2142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9" name="Shape 5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0" name="Google Shape;520;p46"/>
          <p:cNvSpPr/>
          <p:nvPr/>
        </p:nvSpPr>
        <p:spPr>
          <a:xfrm>
            <a:off x="3077255" y="1617087"/>
            <a:ext cx="1999800" cy="2013300"/>
          </a:xfrm>
          <a:prstGeom prst="ellipse">
            <a:avLst/>
          </a:prstGeom>
          <a:solidFill>
            <a:srgbClr val="FFE59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21" name="Google Shape;521;p46"/>
          <p:cNvPicPr preferRelativeResize="0"/>
          <p:nvPr/>
        </p:nvPicPr>
        <p:blipFill rotWithShape="1">
          <a:blip r:embed="rId3">
            <a:alphaModFix/>
          </a:blip>
          <a:srcRect b="16746" l="13332" r="21694" t="16640"/>
          <a:stretch/>
        </p:blipFill>
        <p:spPr>
          <a:xfrm>
            <a:off x="5265725" y="0"/>
            <a:ext cx="3878275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522" name="Google Shape;522;p46"/>
          <p:cNvSpPr txBox="1"/>
          <p:nvPr/>
        </p:nvSpPr>
        <p:spPr>
          <a:xfrm>
            <a:off x="188850" y="150000"/>
            <a:ext cx="4857900" cy="123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Historically-Rich Building Structures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Land use</a:t>
            </a: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 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523" name="Google Shape;523;p46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4" name="Google Shape;524;p46"/>
          <p:cNvSpPr txBox="1"/>
          <p:nvPr/>
        </p:nvSpPr>
        <p:spPr>
          <a:xfrm>
            <a:off x="300050" y="4038050"/>
            <a:ext cx="45846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“People can afford to pay taxes...but they </a:t>
            </a:r>
            <a:r>
              <a:rPr b="1"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can’t afford upkeep</a:t>
            </a:r>
            <a:r>
              <a:rPr lang="en" sz="18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”</a:t>
            </a:r>
            <a:endParaRPr sz="18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1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                                                                                                      </a:t>
            </a: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Lorraine Gomez, </a:t>
            </a:r>
            <a:endParaRPr sz="10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Centennial Parkside CDC founder</a:t>
            </a:r>
            <a:endParaRPr sz="1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25" name="Google Shape;525;p46"/>
          <p:cNvSpPr txBox="1"/>
          <p:nvPr/>
        </p:nvSpPr>
        <p:spPr>
          <a:xfrm>
            <a:off x="502300" y="1788175"/>
            <a:ext cx="2682300" cy="83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ADD EAST PARKSIDE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HISTORIC HOMES PHOTO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HERE</a:t>
            </a:r>
            <a:endParaRPr/>
          </a:p>
        </p:txBody>
      </p:sp>
      <p:sp>
        <p:nvSpPr>
          <p:cNvPr id="526" name="Google Shape;526;p46"/>
          <p:cNvSpPr txBox="1"/>
          <p:nvPr/>
        </p:nvSpPr>
        <p:spPr>
          <a:xfrm>
            <a:off x="3107554" y="2115825"/>
            <a:ext cx="1939200" cy="101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40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51%</a:t>
            </a:r>
            <a:endParaRPr b="1" sz="40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Built before 1939</a:t>
            </a:r>
            <a:endParaRPr b="1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7" name="Google Shape;527;p46"/>
          <p:cNvPicPr preferRelativeResize="0"/>
          <p:nvPr/>
        </p:nvPicPr>
        <p:blipFill rotWithShape="1">
          <a:blip r:embed="rId4">
            <a:alphaModFix/>
          </a:blip>
          <a:srcRect b="29283" l="0" r="41259" t="0"/>
          <a:stretch/>
        </p:blipFill>
        <p:spPr>
          <a:xfrm>
            <a:off x="300350" y="1371521"/>
            <a:ext cx="2502276" cy="2258843"/>
          </a:xfrm>
          <a:prstGeom prst="rect">
            <a:avLst/>
          </a:prstGeom>
          <a:noFill/>
          <a:ln>
            <a:noFill/>
          </a:ln>
        </p:spPr>
      </p:pic>
      <p:sp>
        <p:nvSpPr>
          <p:cNvPr id="528" name="Google Shape;528;p46"/>
          <p:cNvSpPr txBox="1"/>
          <p:nvPr/>
        </p:nvSpPr>
        <p:spPr>
          <a:xfrm>
            <a:off x="300350" y="3619739"/>
            <a:ext cx="2502300" cy="4311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1983 - Parkside Historic District </a:t>
            </a:r>
            <a:r>
              <a:rPr lang="en" sz="800">
                <a:solidFill>
                  <a:schemeClr val="lt1"/>
                </a:solidFill>
                <a:latin typeface="Lora"/>
                <a:ea typeface="Lora"/>
                <a:cs typeface="Lora"/>
                <a:sym typeface="Lora"/>
              </a:rPr>
              <a:t>placed on the National Register of Historic Places</a:t>
            </a:r>
            <a:endParaRPr sz="800">
              <a:solidFill>
                <a:schemeClr val="lt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29" name="Google Shape;529;p46"/>
          <p:cNvPicPr preferRelativeResize="0"/>
          <p:nvPr/>
        </p:nvPicPr>
        <p:blipFill rotWithShape="1">
          <a:blip r:embed="rId3">
            <a:alphaModFix/>
          </a:blip>
          <a:srcRect b="14217" l="26039" r="27775" t="83094"/>
          <a:stretch/>
        </p:blipFill>
        <p:spPr>
          <a:xfrm>
            <a:off x="5239100" y="4941550"/>
            <a:ext cx="2682299" cy="201948"/>
          </a:xfrm>
          <a:prstGeom prst="rect">
            <a:avLst/>
          </a:prstGeom>
          <a:noFill/>
          <a:ln>
            <a:noFill/>
          </a:ln>
        </p:spPr>
      </p:pic>
      <p:sp>
        <p:nvSpPr>
          <p:cNvPr id="530" name="Google Shape;530;p46"/>
          <p:cNvSpPr txBox="1"/>
          <p:nvPr/>
        </p:nvSpPr>
        <p:spPr>
          <a:xfrm>
            <a:off x="6794050" y="0"/>
            <a:ext cx="25023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latin typeface="Open Sans"/>
                <a:ea typeface="Open Sans"/>
                <a:cs typeface="Open Sans"/>
                <a:sym typeface="Open Sans"/>
              </a:rPr>
              <a:t>http://www.campusactivism.org/philly/houseage.php</a:t>
            </a:r>
            <a:endParaRPr sz="700"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47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6" name="Google Shape;536;p47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7"/>
          <p:cNvSpPr txBox="1"/>
          <p:nvPr/>
        </p:nvSpPr>
        <p:spPr>
          <a:xfrm>
            <a:off x="719600" y="1047050"/>
            <a:ext cx="77766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Conclusion</a:t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538" name="Google Shape;538;p4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1159915"/>
            <a:ext cx="9144000" cy="398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2" name="Shape 5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3" name="Google Shape;543;p48"/>
          <p:cNvSpPr/>
          <p:nvPr/>
        </p:nvSpPr>
        <p:spPr>
          <a:xfrm>
            <a:off x="5475425" y="1334845"/>
            <a:ext cx="1971900" cy="19386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Economic Diversity</a:t>
            </a:r>
            <a:endParaRPr b="1" sz="7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4" name="Google Shape;544;p48"/>
          <p:cNvSpPr/>
          <p:nvPr/>
        </p:nvSpPr>
        <p:spPr>
          <a:xfrm>
            <a:off x="3433651" y="2139651"/>
            <a:ext cx="1328700" cy="1306200"/>
          </a:xfrm>
          <a:prstGeom prst="ellipse">
            <a:avLst/>
          </a:prstGeom>
          <a:solidFill>
            <a:srgbClr val="ECC9E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Education Cuts</a:t>
            </a:r>
            <a:endParaRPr b="1" sz="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sp>
        <p:nvSpPr>
          <p:cNvPr id="545" name="Google Shape;545;p48"/>
          <p:cNvSpPr/>
          <p:nvPr/>
        </p:nvSpPr>
        <p:spPr>
          <a:xfrm>
            <a:off x="2253050" y="2980775"/>
            <a:ext cx="1666200" cy="1648200"/>
          </a:xfrm>
          <a:prstGeom prst="ellipse">
            <a:avLst/>
          </a:prstGeom>
          <a:solidFill>
            <a:srgbClr val="D9EAF7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Traffic &amp; Pedestrian Safety</a:t>
            </a:r>
            <a:endParaRPr b="1" sz="1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grpSp>
        <p:nvGrpSpPr>
          <p:cNvPr id="546" name="Google Shape;546;p48"/>
          <p:cNvGrpSpPr/>
          <p:nvPr/>
        </p:nvGrpSpPr>
        <p:grpSpPr>
          <a:xfrm>
            <a:off x="864065" y="1567551"/>
            <a:ext cx="2110722" cy="1938601"/>
            <a:chOff x="-2466541" y="2195500"/>
            <a:chExt cx="1971900" cy="1811100"/>
          </a:xfrm>
        </p:grpSpPr>
        <p:sp>
          <p:nvSpPr>
            <p:cNvPr id="547" name="Google Shape;547;p48"/>
            <p:cNvSpPr/>
            <p:nvPr/>
          </p:nvSpPr>
          <p:spPr>
            <a:xfrm>
              <a:off x="-2384025" y="2195500"/>
              <a:ext cx="1811100" cy="1811100"/>
            </a:xfrm>
            <a:prstGeom prst="ellipse">
              <a:avLst/>
            </a:prstGeom>
            <a:solidFill>
              <a:srgbClr val="FFE59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48" name="Google Shape;548;p48"/>
            <p:cNvSpPr txBox="1"/>
            <p:nvPr/>
          </p:nvSpPr>
          <p:spPr>
            <a:xfrm>
              <a:off x="-2466541" y="2692383"/>
              <a:ext cx="1971900" cy="776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21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Land Activation</a:t>
              </a:r>
              <a:endParaRPr b="1" sz="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cxnSp>
        <p:nvCxnSpPr>
          <p:cNvPr id="549" name="Google Shape;549;p48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0" name="Google Shape;550;p48"/>
          <p:cNvSpPr txBox="1"/>
          <p:nvPr/>
        </p:nvSpPr>
        <p:spPr>
          <a:xfrm>
            <a:off x="188850" y="150000"/>
            <a:ext cx="88371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Looking Ahead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Expected Trends: Issues and Opportunities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grpSp>
        <p:nvGrpSpPr>
          <p:cNvPr id="551" name="Google Shape;551;p48"/>
          <p:cNvGrpSpPr/>
          <p:nvPr/>
        </p:nvGrpSpPr>
        <p:grpSpPr>
          <a:xfrm>
            <a:off x="4394815" y="2694675"/>
            <a:ext cx="1794626" cy="1648282"/>
            <a:chOff x="-2457138" y="2195500"/>
            <a:chExt cx="1971900" cy="1811100"/>
          </a:xfrm>
        </p:grpSpPr>
        <p:sp>
          <p:nvSpPr>
            <p:cNvPr id="552" name="Google Shape;552;p48"/>
            <p:cNvSpPr/>
            <p:nvPr/>
          </p:nvSpPr>
          <p:spPr>
            <a:xfrm>
              <a:off x="-2384025" y="2195500"/>
              <a:ext cx="1811100" cy="1811100"/>
            </a:xfrm>
            <a:prstGeom prst="ellipse">
              <a:avLst/>
            </a:prstGeom>
            <a:solidFill>
              <a:srgbClr val="FFE599"/>
            </a:solidFill>
            <a:ln cap="flat" cmpd="sng" w="38100">
              <a:solidFill>
                <a:schemeClr val="l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53" name="Google Shape;553;p48"/>
            <p:cNvSpPr txBox="1"/>
            <p:nvPr/>
          </p:nvSpPr>
          <p:spPr>
            <a:xfrm>
              <a:off x="-2457138" y="2692493"/>
              <a:ext cx="1971900" cy="74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en" sz="1600">
                  <a:solidFill>
                    <a:schemeClr val="dk1"/>
                  </a:solidFill>
                  <a:latin typeface="Lora"/>
                  <a:ea typeface="Lora"/>
                  <a:cs typeface="Lora"/>
                  <a:sym typeface="Lora"/>
                </a:rPr>
                <a:t>Aging Population</a:t>
              </a:r>
              <a:endParaRPr b="1" sz="1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endParaRPr>
            </a:p>
          </p:txBody>
        </p:sp>
      </p:grpSp>
      <p:sp>
        <p:nvSpPr>
          <p:cNvPr id="554" name="Google Shape;554;p48"/>
          <p:cNvSpPr/>
          <p:nvPr/>
        </p:nvSpPr>
        <p:spPr>
          <a:xfrm>
            <a:off x="6888987" y="2668734"/>
            <a:ext cx="1451700" cy="1427100"/>
          </a:xfrm>
          <a:prstGeom prst="ellipse">
            <a:avLst/>
          </a:prstGeom>
          <a:solidFill>
            <a:srgbClr val="ECC9E0"/>
          </a:solidFill>
          <a:ln cap="flat" cmpd="sng" w="381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Housing Rehab</a:t>
            </a:r>
            <a:endParaRPr b="1" sz="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-1117425"/>
            <a:ext cx="9144003" cy="6465103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49"/>
          <p:cNvSpPr/>
          <p:nvPr/>
        </p:nvSpPr>
        <p:spPr>
          <a:xfrm>
            <a:off x="700075" y="372900"/>
            <a:ext cx="7644900" cy="15396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1" name="Google Shape;561;p49"/>
          <p:cNvSpPr/>
          <p:nvPr/>
        </p:nvSpPr>
        <p:spPr>
          <a:xfrm>
            <a:off x="799014" y="164600"/>
            <a:ext cx="7644900" cy="16377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 txBox="1"/>
          <p:nvPr/>
        </p:nvSpPr>
        <p:spPr>
          <a:xfrm>
            <a:off x="384400" y="430950"/>
            <a:ext cx="8168400" cy="133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45720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rPr>
              <a:t>Q &amp; A</a:t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900">
              <a:solidFill>
                <a:schemeClr val="dk1"/>
              </a:solidFill>
              <a:latin typeface="Georgia"/>
              <a:ea typeface="Georgia"/>
              <a:cs typeface="Georgia"/>
              <a:sym typeface="Georgia"/>
            </a:endParaRPr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7" name="Google Shape;87;p16"/>
          <p:cNvPicPr preferRelativeResize="0"/>
          <p:nvPr/>
        </p:nvPicPr>
        <p:blipFill rotWithShape="1">
          <a:blip r:embed="rId3">
            <a:alphaModFix/>
          </a:blip>
          <a:srcRect b="0" l="129" r="129" t="0"/>
          <a:stretch/>
        </p:blipFill>
        <p:spPr>
          <a:xfrm>
            <a:off x="5519350" y="0"/>
            <a:ext cx="3624652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8" name="Google Shape;88;p16"/>
          <p:cNvSpPr txBox="1"/>
          <p:nvPr/>
        </p:nvSpPr>
        <p:spPr>
          <a:xfrm>
            <a:off x="188850" y="150000"/>
            <a:ext cx="39432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latin typeface="Lora"/>
                <a:ea typeface="Lora"/>
                <a:cs typeface="Lora"/>
                <a:sym typeface="Lora"/>
              </a:rPr>
              <a:t>The Study Area</a:t>
            </a:r>
            <a:endParaRPr b="1" sz="2500"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latin typeface="Lora Medium"/>
                <a:ea typeface="Lora Medium"/>
                <a:cs typeface="Lora Medium"/>
                <a:sym typeface="Lora Medium"/>
              </a:rPr>
              <a:t>In Philadelphia</a:t>
            </a:r>
            <a:endParaRPr sz="1800">
              <a:latin typeface="Lora Medium"/>
              <a:ea typeface="Lora Medium"/>
              <a:cs typeface="Lora Medium"/>
              <a:sym typeface="Lora Medium"/>
            </a:endParaRPr>
          </a:p>
        </p:txBody>
      </p:sp>
      <p:sp>
        <p:nvSpPr>
          <p:cNvPr id="89" name="Google Shape;89;p16"/>
          <p:cNvSpPr txBox="1"/>
          <p:nvPr/>
        </p:nvSpPr>
        <p:spPr>
          <a:xfrm>
            <a:off x="300050" y="1332775"/>
            <a:ext cx="3427800" cy="291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Context: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North : Cultural/educational hubs in East Fairmount Park.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South : Drexel University + University of Pennsylvania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Bound by 40th and 44th streets.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Data sources and limitations: </a:t>
            </a:r>
            <a:endParaRPr b="1"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Decennial Census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American Community Survey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○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 5 year estimates 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-304800" lvl="0" marL="6858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pen Sans"/>
              <a:buChar char="●"/>
            </a:pPr>
            <a:r>
              <a:rPr lang="en" sz="1200">
                <a:solidFill>
                  <a:schemeClr val="dk1"/>
                </a:solidFill>
                <a:highlight>
                  <a:srgbClr val="FFFFFF"/>
                </a:highlight>
                <a:latin typeface="Open Sans"/>
                <a:ea typeface="Open Sans"/>
                <a:cs typeface="Open Sans"/>
                <a:sym typeface="Open Sans"/>
              </a:rPr>
              <a:t>Accounting for COVID-19 </a:t>
            </a:r>
            <a:endParaRPr sz="1200">
              <a:solidFill>
                <a:schemeClr val="dk1"/>
              </a:solidFill>
              <a:highlight>
                <a:srgbClr val="FFFFFF"/>
              </a:highlight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90" name="Google Shape;90;p16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3129175" y="1897450"/>
            <a:ext cx="2373449" cy="34988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1" name="Google Shape;91;p16"/>
          <p:cNvCxnSpPr/>
          <p:nvPr/>
        </p:nvCxnSpPr>
        <p:spPr>
          <a:xfrm flipH="1" rot="10800000">
            <a:off x="3688075" y="750175"/>
            <a:ext cx="2269800" cy="32046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2" name="Google Shape;92;p16"/>
          <p:cNvCxnSpPr/>
          <p:nvPr/>
        </p:nvCxnSpPr>
        <p:spPr>
          <a:xfrm>
            <a:off x="3711900" y="4097650"/>
            <a:ext cx="2942400" cy="4671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93" name="Google Shape;93;p16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4" name="Google Shape;94;p16"/>
          <p:cNvSpPr txBox="1"/>
          <p:nvPr/>
        </p:nvSpPr>
        <p:spPr>
          <a:xfrm>
            <a:off x="2000650" y="4804800"/>
            <a:ext cx="35187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chemeClr val="dk1"/>
                </a:solidFill>
                <a:latin typeface="Open Sans Medium"/>
                <a:ea typeface="Open Sans Medium"/>
                <a:cs typeface="Open Sans Medium"/>
                <a:sym typeface="Open Sans Medium"/>
              </a:rPr>
              <a:t>Basemap</a:t>
            </a:r>
            <a:endParaRPr sz="800">
              <a:solidFill>
                <a:schemeClr val="dk1"/>
              </a:solidFill>
              <a:latin typeface="Open Sans Medium"/>
              <a:ea typeface="Open Sans Medium"/>
              <a:cs typeface="Open Sans Medium"/>
              <a:sym typeface="Open Sans Medium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oogle Shape;99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0" name="Google Shape;100;p17"/>
          <p:cNvCxnSpPr/>
          <p:nvPr/>
        </p:nvCxnSpPr>
        <p:spPr>
          <a:xfrm rot="10800000">
            <a:off x="589375" y="192750"/>
            <a:ext cx="0" cy="200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1" name="Google Shape;101;p17"/>
          <p:cNvSpPr txBox="1"/>
          <p:nvPr/>
        </p:nvSpPr>
        <p:spPr>
          <a:xfrm rot="-5400000">
            <a:off x="-779550" y="759450"/>
            <a:ext cx="241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Historic Timeline</a:t>
            </a:r>
            <a:endParaRPr b="1"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02" name="Google Shape;102;p17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8305950" y="-168150"/>
            <a:ext cx="838051" cy="12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" name="Google Shape;107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18"/>
          <p:cNvCxnSpPr/>
          <p:nvPr/>
        </p:nvCxnSpPr>
        <p:spPr>
          <a:xfrm rot="10800000">
            <a:off x="589375" y="192750"/>
            <a:ext cx="0" cy="200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9" name="Google Shape;109;p18"/>
          <p:cNvSpPr txBox="1"/>
          <p:nvPr/>
        </p:nvSpPr>
        <p:spPr>
          <a:xfrm rot="-5400000">
            <a:off x="-779550" y="759450"/>
            <a:ext cx="241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Historic Timeline</a:t>
            </a:r>
            <a:endParaRPr b="1"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8305950" y="-168150"/>
            <a:ext cx="838051" cy="12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5" name="Google Shape;11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3997" cy="514349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6" name="Google Shape;116;p19"/>
          <p:cNvCxnSpPr/>
          <p:nvPr/>
        </p:nvCxnSpPr>
        <p:spPr>
          <a:xfrm rot="10800000">
            <a:off x="589375" y="192750"/>
            <a:ext cx="0" cy="20040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7" name="Google Shape;117;p19"/>
          <p:cNvSpPr txBox="1"/>
          <p:nvPr/>
        </p:nvSpPr>
        <p:spPr>
          <a:xfrm rot="-5400000">
            <a:off x="-779550" y="759450"/>
            <a:ext cx="2416200" cy="66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Historic Timeline</a:t>
            </a:r>
            <a:endParaRPr b="1" sz="19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pic>
        <p:nvPicPr>
          <p:cNvPr id="118" name="Google Shape;118;p19"/>
          <p:cNvPicPr preferRelativeResize="0"/>
          <p:nvPr/>
        </p:nvPicPr>
        <p:blipFill rotWithShape="1">
          <a:blip r:embed="rId4">
            <a:alphaModFix/>
          </a:blip>
          <a:srcRect b="0" l="2079" r="2089" t="0"/>
          <a:stretch/>
        </p:blipFill>
        <p:spPr>
          <a:xfrm>
            <a:off x="8305950" y="-168150"/>
            <a:ext cx="838051" cy="1235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EEEFE6"/>
        </a:solidFill>
      </p:bgPr>
    </p:bg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0"/>
          <p:cNvSpPr/>
          <p:nvPr/>
        </p:nvSpPr>
        <p:spPr>
          <a:xfrm>
            <a:off x="1946612" y="1066075"/>
            <a:ext cx="5183700" cy="901200"/>
          </a:xfrm>
          <a:prstGeom prst="rect">
            <a:avLst/>
          </a:prstGeom>
          <a:solidFill>
            <a:srgbClr val="D9D9D9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0"/>
          <p:cNvSpPr/>
          <p:nvPr/>
        </p:nvSpPr>
        <p:spPr>
          <a:xfrm>
            <a:off x="2013696" y="944150"/>
            <a:ext cx="5183700" cy="958500"/>
          </a:xfrm>
          <a:prstGeom prst="rect">
            <a:avLst/>
          </a:prstGeom>
          <a:solidFill>
            <a:srgbClr val="EEEFE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0"/>
          <p:cNvSpPr txBox="1"/>
          <p:nvPr/>
        </p:nvSpPr>
        <p:spPr>
          <a:xfrm>
            <a:off x="667475" y="1080125"/>
            <a:ext cx="7776600" cy="158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7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Demographic Studies</a:t>
            </a:r>
            <a:endParaRPr b="1"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6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</p:txBody>
      </p:sp>
      <p:pic>
        <p:nvPicPr>
          <p:cNvPr id="126" name="Google Shape;126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159915"/>
            <a:ext cx="9144000" cy="398358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1"/>
          <p:cNvSpPr txBox="1"/>
          <p:nvPr/>
        </p:nvSpPr>
        <p:spPr>
          <a:xfrm>
            <a:off x="188850" y="150000"/>
            <a:ext cx="80193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500">
                <a:solidFill>
                  <a:schemeClr val="dk1"/>
                </a:solidFill>
                <a:latin typeface="Lora"/>
                <a:ea typeface="Lora"/>
                <a:cs typeface="Lora"/>
                <a:sym typeface="Lora"/>
              </a:rPr>
              <a:t>Growing Elderly &amp; Youth Population</a:t>
            </a:r>
            <a:endParaRPr b="1" sz="2500">
              <a:solidFill>
                <a:schemeClr val="dk1"/>
              </a:solidFill>
              <a:latin typeface="Lora"/>
              <a:ea typeface="Lora"/>
              <a:cs typeface="Lora"/>
              <a:sym typeface="Lora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>
                <a:solidFill>
                  <a:schemeClr val="dk1"/>
                </a:solidFill>
                <a:latin typeface="Lora Medium"/>
                <a:ea typeface="Lora Medium"/>
                <a:cs typeface="Lora Medium"/>
                <a:sym typeface="Lora Medium"/>
              </a:rPr>
              <a:t>Demographics : Age</a:t>
            </a:r>
            <a:endParaRPr sz="1800">
              <a:solidFill>
                <a:schemeClr val="dk1"/>
              </a:solidFill>
              <a:latin typeface="Lora Medium"/>
              <a:ea typeface="Lora Medium"/>
              <a:cs typeface="Lora Medium"/>
              <a:sym typeface="Lora Medium"/>
            </a:endParaRPr>
          </a:p>
        </p:txBody>
      </p:sp>
      <p:cxnSp>
        <p:nvCxnSpPr>
          <p:cNvPr id="132" name="Google Shape;132;p21"/>
          <p:cNvCxnSpPr/>
          <p:nvPr/>
        </p:nvCxnSpPr>
        <p:spPr>
          <a:xfrm>
            <a:off x="300050" y="996600"/>
            <a:ext cx="2080500" cy="5400"/>
          </a:xfrm>
          <a:prstGeom prst="straightConnector1">
            <a:avLst/>
          </a:prstGeom>
          <a:noFill/>
          <a:ln cap="flat" cmpd="sng" w="19050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pic>
        <p:nvPicPr>
          <p:cNvPr id="133" name="Google Shape;133;p21"/>
          <p:cNvPicPr preferRelativeResize="0"/>
          <p:nvPr/>
        </p:nvPicPr>
        <p:blipFill rotWithShape="1">
          <a:blip r:embed="rId3">
            <a:alphaModFix/>
          </a:blip>
          <a:srcRect b="50352" l="17315" r="15570" t="7466"/>
          <a:stretch/>
        </p:blipFill>
        <p:spPr>
          <a:xfrm>
            <a:off x="757250" y="1939525"/>
            <a:ext cx="3365644" cy="29183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21"/>
          <p:cNvPicPr preferRelativeResize="0"/>
          <p:nvPr/>
        </p:nvPicPr>
        <p:blipFill rotWithShape="1">
          <a:blip r:embed="rId3">
            <a:alphaModFix/>
          </a:blip>
          <a:srcRect b="6800" l="15651" r="17234" t="51605"/>
          <a:stretch/>
        </p:blipFill>
        <p:spPr>
          <a:xfrm>
            <a:off x="4688016" y="1939525"/>
            <a:ext cx="3623732" cy="3098476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/>
        </p:nvSpPr>
        <p:spPr>
          <a:xfrm>
            <a:off x="1824775" y="1074150"/>
            <a:ext cx="24669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428F8F"/>
                </a:solidFill>
                <a:latin typeface="Lora"/>
                <a:ea typeface="Lora"/>
                <a:cs typeface="Lora"/>
                <a:sym typeface="Lora"/>
              </a:rPr>
              <a:t>27%</a:t>
            </a:r>
            <a:r>
              <a:rPr b="1" lang="en" sz="1000">
                <a:solidFill>
                  <a:srgbClr val="428F8F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  <a:endParaRPr b="1" sz="1000">
              <a:solidFill>
                <a:srgbClr val="428F8F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Children below 15, 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only 19% in Phl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  <p:sp>
        <p:nvSpPr>
          <p:cNvPr id="136" name="Google Shape;136;p21"/>
          <p:cNvSpPr txBox="1"/>
          <p:nvPr/>
        </p:nvSpPr>
        <p:spPr>
          <a:xfrm>
            <a:off x="5800275" y="997200"/>
            <a:ext cx="2466900" cy="954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E06666"/>
                </a:solidFill>
                <a:latin typeface="Lora"/>
                <a:ea typeface="Lora"/>
                <a:cs typeface="Lora"/>
                <a:sym typeface="Lora"/>
              </a:rPr>
              <a:t>-41%</a:t>
            </a:r>
            <a:endParaRPr b="1" sz="1000">
              <a:solidFill>
                <a:srgbClr val="E06666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Population loss between 35-45</a:t>
            </a:r>
            <a:r>
              <a:rPr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, 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+4</a:t>
            </a:r>
            <a:r>
              <a:rPr b="1" lang="en" sz="1000">
                <a:solidFill>
                  <a:schemeClr val="dk1"/>
                </a:solidFill>
                <a:latin typeface="Open Sans"/>
                <a:ea typeface="Open Sans"/>
                <a:cs typeface="Open Sans"/>
                <a:sym typeface="Open Sans"/>
              </a:rPr>
              <a:t>% in Phl</a:t>
            </a:r>
            <a:endParaRPr b="1" sz="1000">
              <a:solidFill>
                <a:schemeClr val="dk1"/>
              </a:solidFill>
              <a:latin typeface="Open Sans"/>
              <a:ea typeface="Open Sans"/>
              <a:cs typeface="Open Sans"/>
              <a:sym typeface="Open Sans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